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howSpecialPlsOnTitleSld="0">
  <p:sldMasterIdLst>
    <p:sldMasterId id="2147483648" r:id="rId5"/>
  </p:sldMasterIdLst>
  <p:notesMasterIdLst>
    <p:notesMasterId r:id="rId6"/>
  </p:notesMasterIdLst>
  <p:sldIdLst>
    <p:sldId id="262" r:id="rId7"/>
    <p:sldId id="281" r:id="rId8"/>
    <p:sldId id="265" r:id="rId9"/>
    <p:sldId id="266" r:id="rId10"/>
    <p:sldId id="267" r:id="rId11"/>
    <p:sldId id="268" r:id="rId12"/>
    <p:sldId id="269" r:id="rId13"/>
    <p:sldId id="270" r:id="rId14"/>
    <p:sldId id="282" r:id="rId15"/>
    <p:sldId id="271" r:id="rId16"/>
    <p:sldId id="283" r:id="rId17"/>
    <p:sldId id="284" r:id="rId18"/>
    <p:sldId id="285" r:id="rId19"/>
    <p:sldId id="273" r:id="rId20"/>
    <p:sldId id="286" r:id="rId21"/>
    <p:sldId id="287" r:id="rId22"/>
    <p:sldId id="274" r:id="rId23"/>
    <p:sldId id="275" r:id="rId24"/>
    <p:sldId id="290" r:id="rId25"/>
    <p:sldId id="276" r:id="rId26"/>
    <p:sldId id="288" r:id="rId27"/>
    <p:sldId id="289" r:id="rId28"/>
    <p:sldId id="277" r:id="rId29"/>
    <p:sldId id="278" r:id="rId30"/>
    <p:sldId id="279" r:id="rId31"/>
    <p:sldId id="280" r:id="rId32"/>
    <p:sldId id="272" r:id="rId33"/>
    <p:sldId id="258" r:id="rId34"/>
  </p:sldIdLst>
  <p:sldSz cx="9144000" cy="6858000"/>
  <p:notesSz cx="6858000" cy="9144000"/>
  <p:defaultTextStyle/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525878143" val="76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slideViewPr>
    <p:cSldViewPr showGuides="1">
      <p:cViewPr varScale="1">
        <p:scale>
          <a:sx n="106" d="100"/>
          <a:sy n="106" d="100"/>
        </p:scale>
        <p:origin x="650" y="209"/>
      </p:cViewPr>
      <p:guideLst>
        <p:guide orient="horz" pos="2160"/>
        <p:guide pos="2880"/>
      </p:guideLst>
    </p:cSldViewPr>
  </p:slideViewPr>
  <p:outlineViewPr>
    <p:cViewPr>
      <p:scale>
        <a:sx n="303" d="100"/>
        <a:sy n="303" d="100"/>
      </p:scale>
      <p:origin x="0" y="0"/>
    </p:cViewPr>
  </p:outlineViewPr>
  <p:sorterViewPr>
    <p:cViewPr>
      <p:scale>
        <a:sx n="32" d="100"/>
        <a:sy n="32" d="100"/>
      </p:scale>
      <p:origin x="0" y="0"/>
    </p:cViewPr>
  </p:sorterViewPr>
  <p:notesViewPr>
    <p:cSldViewPr showGuides="1">
      <p:cViewPr>
        <p:scale>
          <a:sx n="106" d="100"/>
          <a:sy n="106" d="100"/>
        </p:scale>
        <p:origin x="650" y="209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/Relationships>
</file>

<file path=ppt/notesMasters/_rels/notesMaster1.xml.rels><?xml version="1.0" encoding="UTF-8" standalone="yes" 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AAAAAEgSAADQAgAAEAAAAA==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l">
              <a:defRPr lang="de-de" sz="1200"/>
            </a:pPr>
          </a:p>
        </p:txBody>
      </p:sp>
      <p:sp>
        <p:nvSpPr>
          <p:cNvPr id="3" name="Datums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FwAAAAAAAC4qAADQAgAAEAAAAA=="/>
              </a:ext>
            </a:extLst>
          </p:cNvSpPr>
          <p:nvPr>
            <p:ph type="dt" idx="1"/>
          </p:nvPr>
        </p:nvSpPr>
        <p:spPr>
          <a:xfrm>
            <a:off x="388493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de-de" sz="1200"/>
            </a:pPr>
            <a:fld id="{54631812-5CB9-36EE-F7DB-AABB569501FF}" type="datetime1">
              <a:t>14.03.2017</a:t>
            </a:fld>
          </a:p>
        </p:txBody>
      </p:sp>
      <p:sp>
        <p:nvSpPr>
          <p:cNvPr id="4" name="Folienbildplatzhalter 3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5" name="Notiz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uBoAAPglAAAINAAAEAAAAA=="/>
              </a:ext>
            </a:extLst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  <a:r>
              <a:t>Textmasterformat bearbeiten</a:t>
            </a:r>
          </a:p>
          <a:p>
            <a:pPr lvl="1">
              <a:defRPr lang="de-de"/>
            </a:pPr>
            <a:r>
              <a:t>Zweite Ebene</a:t>
            </a:r>
          </a:p>
          <a:p>
            <a:pPr lvl="2">
              <a:defRPr lang="de-de"/>
            </a:pPr>
            <a:r>
              <a:t>Dritte Ebene</a:t>
            </a:r>
          </a:p>
          <a:p>
            <a:pPr lvl="3">
              <a:defRPr lang="de-de"/>
            </a:pPr>
            <a:r>
              <a:t>Vierte Ebene</a:t>
            </a:r>
          </a:p>
          <a:p>
            <a:pPr lvl="4">
              <a:defRPr lang="de-de"/>
            </a:pPr>
            <a:r>
              <a:t>Fünfte Ebene</a:t>
            </a:r>
          </a:p>
        </p:txBody>
      </p:sp>
      <p:sp>
        <p:nvSpPr>
          <p:cNvPr id="6" name="Fußzeile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AAAAAbjUAAEgSAAA+OAAAEAAAAA=="/>
              </a:ext>
            </a:extLst>
          </p:cNvSpPr>
          <p:nvPr>
            <p:ph type="ftr" sz="quarter" idx="4"/>
          </p:nvPr>
        </p:nvSpPr>
        <p:spPr>
          <a:xfrm>
            <a:off x="0" y="868553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l">
              <a:defRPr lang="de-de" sz="1200"/>
            </a:pPr>
          </a:p>
        </p:txBody>
      </p:sp>
      <p:sp>
        <p:nvSpPr>
          <p:cNvPr id="7" name="Foliennummernplatzhalter 6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FwAAbjUAAC4qAAA+OAAAEAAAAA=="/>
              </a:ext>
            </a:extLst>
          </p:cNvSpPr>
          <p:nvPr>
            <p:ph type="sldNum" sz="quarter" idx="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r">
              <a:defRPr lang="de-de" sz="1200"/>
            </a:pPr>
            <a:fld id="{546336A5-EBB9-36C0-F7DB-1D9578950148}" type="slidenum">
              <a:t>‹Nr.›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5pPr>
  </p:notesStyle>
</p:notesMaster>
</file>

<file path=ppt/notesSlides/_rels/notesSlide1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7B27-69B9-368D-F7DB-9FD8359501CA}" type="slidenum">
              <a:t>5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5DD9-97B9-36AB-F7DB-61FE13950134}" type="slidenum">
              <a:t>12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5CCF-81B9-36AA-F7DB-77FF12950122}" type="slidenum">
              <a:t>13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0909-47B9-36FF-F7DB-B1AA479501E4}" type="slidenum">
              <a:t>13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D/fw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3C83-CDB9-36CA-F7DB-3B9F7295016E}" type="slidenum">
              <a:t>13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3///8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oXPNo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7A7C-32B9-368C-F7DB-C4D934950191}" type="slidenum">
              <a:t>13</a:t>
            </a:fld>
          </a:p>
        </p:txBody>
      </p:sp>
    </p:spTree>
  </p:cSld>
  <p:clrMapOvr>
    <a:masterClrMapping/>
  </p:clrMapOvr>
</p:notes>
</file>

<file path=ppt/notesSlides/notesSlide15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9//o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6E92-DCB9-3698-F7DB-2ACD2095017F}" type="slidenum">
              <a:t>13</a:t>
            </a:fld>
          </a:p>
        </p:txBody>
      </p:sp>
    </p:spTree>
  </p:cSld>
  <p:clrMapOvr>
    <a:masterClrMapping/>
  </p:clrMapOvr>
</p:notes>
</file>

<file path=ppt/notesSlides/notesSlide16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7BEF-A1B9-368D-F7DB-57D835950102}" type="slidenum">
              <a:t>13</a:t>
            </a:fld>
          </a:p>
        </p:txBody>
      </p:sp>
    </p:spTree>
  </p:cSld>
  <p:clrMapOvr>
    <a:masterClrMapping/>
  </p:clrMapOvr>
</p:notes>
</file>

<file path=ppt/notesSlides/notesSlide17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3///4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0A53-1DB9-36FC-F7DB-EBA9449501BE}" type="slidenum">
              <a:t>13</a:t>
            </a:fld>
          </a:p>
        </p:txBody>
      </p:sp>
    </p:spTree>
  </p:cSld>
  <p:clrMapOvr>
    <a:masterClrMapping/>
  </p:clrMapOvr>
</p:notes>
</file>

<file path=ppt/notesSlides/notesSlide18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567A-34B9-36A0-F7DB-C2F518950197}" type="slidenum">
              <a:t>13</a:t>
            </a:fld>
          </a:p>
        </p:txBody>
      </p:sp>
    </p:spTree>
  </p:cSld>
  <p:clrMapOvr>
    <a:masterClrMapping/>
  </p:clrMapOvr>
</p:notes>
</file>

<file path=ppt/notesSlides/notesSlide19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7B9E-D0B9-368D-F7DB-26D835950173}" type="slidenum">
              <a:t>13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1906-48B9-36EF-F7DB-BEBA579501EB}" type="slidenum">
              <a:t>6</a:t>
            </a:fld>
          </a:p>
        </p:txBody>
      </p:sp>
    </p:spTree>
  </p:cSld>
  <p:clrMapOvr>
    <a:masterClrMapping/>
  </p:clrMapOvr>
</p:notes>
</file>

<file path=ppt/notesSlides/notesSlide20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3B9B-D5B9-36CD-F7DB-239875950176}" type="slidenum">
              <a:t>13</a:t>
            </a:fld>
          </a:p>
        </p:txBody>
      </p:sp>
    </p:spTree>
  </p:cSld>
  <p:clrMapOvr>
    <a:masterClrMapping/>
  </p:clrMapOvr>
</p:notes>
</file>

<file path=ppt/notesSlides/notesSlide21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71D0-9EB9-3687-F7DB-68D23F95013D}" type="slidenum">
              <a:t>13</a:t>
            </a:fld>
          </a:p>
        </p:txBody>
      </p:sp>
    </p:spTree>
  </p:cSld>
  <p:clrMapOvr>
    <a:masterClrMapping/>
  </p:clrMapOvr>
</p:notes>
</file>

<file path=ppt/notesSlides/notesSlide22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4BA8-E6B9-36BD-F7DB-10E805950145}" type="slidenum">
              <a:t>13</a:t>
            </a:fld>
          </a:p>
        </p:txBody>
      </p:sp>
    </p:spTree>
  </p:cSld>
  <p:clrMapOvr>
    <a:masterClrMapping/>
  </p:clrMapOvr>
</p:notes>
</file>

<file path=ppt/notesSlides/notesSlide23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73CF-81B9-3685-F7DB-77D03D950122}" type="slidenum">
              <a:t>13</a:t>
            </a:fld>
          </a:p>
        </p:txBody>
      </p:sp>
    </p:spTree>
  </p:cSld>
  <p:clrMapOvr>
    <a:masterClrMapping/>
  </p:clrMapOvr>
</p:notes>
</file>

<file path=ppt/notesSlides/notesSlide24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1990-DEB9-36EF-F7DB-28BA5795017D}" type="slidenum">
              <a:t>13</a:t>
            </a:fld>
          </a:p>
        </p:txBody>
      </p:sp>
    </p:spTree>
  </p:cSld>
  <p:clrMapOvr>
    <a:masterClrMapping/>
  </p:clrMapOvr>
</p:notes>
</file>

<file path=ppt/notesSlides/notesSlide25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49C1-8FB9-36BF-F7DB-79EA0795012C}" type="slidenum">
              <a:t>13</a:t>
            </a:fld>
          </a:p>
        </p:txBody>
      </p:sp>
    </p:spTree>
  </p:cSld>
  <p:clrMapOvr>
    <a:masterClrMapping/>
  </p:clrMapOvr>
</p:notes>
</file>

<file path=ppt/notesSlides/notesSlide26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275F-11B9-36D1-F7DB-E784699501B2}" type="slidenum">
              <a:t>13</a:t>
            </a:fld>
          </a:p>
        </p:txBody>
      </p:sp>
    </p:spTree>
  </p:cSld>
  <p:clrMapOvr>
    <a:masterClrMapping/>
  </p:clrMapOvr>
</p:notes>
</file>

<file path=ppt/notesSlides/notesSlide27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0A99-D7B9-36FC-F7DB-21A944950174}" type="slidenum">
              <a:t>13</a:t>
            </a:fld>
          </a:p>
        </p:txBody>
      </p:sp>
    </p:spTree>
  </p:cSld>
  <p:clrMapOvr>
    <a:masterClrMapping/>
  </p:clrMapOvr>
</p:notes>
</file>

<file path=ppt/notesSlides/notesSlide28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5010-5EB9-36A6-F7DB-A8F31E9501FD}" type="slidenum">
              <a:t>16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P///8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v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f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4CE0-AEB9-36BA-F7DB-58EF0295010D}" type="slidenum">
              <a:t>6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z///8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L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v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2839-77B9-36DE-F7DB-818B669501D4}" type="slidenum">
              <a:t>7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I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I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z///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71D5-9BB9-3687-F7DB-6DD23F950138}" type="slidenum">
              <a:t>8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6953-1DB9-369F-F7DB-EBCA279501BE}" type="slidenum">
              <a:t>9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37E6-A8B9-36C1-F7DB-5E947995010B}" type="slidenum">
              <a:t>10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1188-C6B9-36E7-F7DB-30B25F950165}" type="slidenum">
              <a:t>11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fw3z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54634B9A-D4B9-36BD-F7DB-22E805950177}" type="slidenum">
              <a:t>12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r="http://schemas.openxmlformats.org/officeDocument/2006/relationships" xmlns:a="http://schemas.openxmlformats.org/drawing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Hg0AAAg0AACkFQAAEAAAAA=="/>
              </a:ext>
            </a:extLst>
          </p:cNvSpPr>
          <p:nvPr>
            <p:ph type="ctrTitle"/>
          </p:nvPr>
        </p:nvSpPr>
        <p:spPr>
          <a:xfrm>
            <a:off x="685800" y="2132330"/>
            <a:ext cx="7772400" cy="138557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untertitel1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wCAAA4BcAANAvAAC4IgAAEAAAAA=="/>
              </a:ext>
            </a:extLst>
          </p:cNvSpPr>
          <p:nvPr>
            <p:ph type="subTitle" idx="1"/>
          </p:nvPr>
        </p:nvSpPr>
        <p:spPr>
          <a:xfrm>
            <a:off x="1371600" y="3881120"/>
            <a:ext cx="6400800" cy="1762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3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8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g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560C-42B9-36A0-F7DB-B4F5189501E1}" type="slidenum">
              <a:t/>
            </a:fld>
          </a:p>
        </p:txBody>
      </p:sp>
      <p:sp>
        <p:nvSpPr>
          <p:cNvPr id="5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AD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53B0-FEB9-36A5-F7DB-08F01D95015D}" type="datetime1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AndObj" preserve="1">
  <p:cSld name="Titel und zwei Spalten, link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DMbAADXFgAAEAAAAA=="/>
              </a:ext>
            </a:extLst>
          </p:cNvSpPr>
          <p:nvPr>
            <p:ph type="obj" sz="quarter" idx="1"/>
          </p:nvPr>
        </p:nvSpPr>
        <p:spPr>
          <a:xfrm>
            <a:off x="457200" y="1600200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RgAADMbAACwJQAAEAAAAA=="/>
              </a:ext>
            </a:extLst>
          </p:cNvSpPr>
          <p:nvPr>
            <p:ph type="obj" sz="quarter" idx="2"/>
          </p:nvPr>
        </p:nvSpPr>
        <p:spPr>
          <a:xfrm>
            <a:off x="457200" y="4013835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2AkAAHA1AACwJQAAEAAAAA=="/>
              </a:ext>
            </a:extLst>
          </p:cNvSpPr>
          <p:nvPr>
            <p:ph type="obj" sz="half" idx="3"/>
          </p:nvPr>
        </p:nvSpPr>
        <p:spPr>
          <a:xfrm>
            <a:off x="4722495" y="1600200"/>
            <a:ext cx="3964305" cy="45262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294B-05B9-36DF-F7DB-F38A679501A6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0AA4-EAB9-36FC-F7DB-1CA944950149}" type="datetime1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r="http://schemas.openxmlformats.org/officeDocument/2006/relationships" xmlns:a="http://schemas.openxmlformats.org/drawingml/2006/main" type="twoTxTwoObj" preserve="1">
  <p:cSld name="Titel und zwei Zeilen, unt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HA1AADXFg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8229600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RgAADMbAACwJQAAEAAAAA=="/>
              </a:ext>
            </a:extLst>
          </p:cNvSpPr>
          <p:nvPr>
            <p:ph type="obj" sz="quarter" idx="2"/>
          </p:nvPr>
        </p:nvSpPr>
        <p:spPr>
          <a:xfrm>
            <a:off x="457200" y="4013835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sRgAAHA1AACwJQAAEAAAAA=="/>
              </a:ext>
            </a:extLst>
          </p:cNvSpPr>
          <p:nvPr>
            <p:ph type="obj" sz="quarter" idx="3"/>
          </p:nvPr>
        </p:nvSpPr>
        <p:spPr>
          <a:xfrm>
            <a:off x="4722495" y="4013835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2222-6CB9-36D4-F7DB-9A816C9501CF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31C4-8AB9-36C7-F7DB-7C927F950129}" type="datetime1">
              <a:t/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OverTx" preserve="1">
  <p:cSld name="Titel und zwei Zeilen, ob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DMbAADXFgAAEAAAAA=="/>
              </a:ext>
            </a:extLst>
          </p:cNvSpPr>
          <p:nvPr>
            <p:ph type="obj" sz="quarter" idx="1"/>
          </p:nvPr>
        </p:nvSpPr>
        <p:spPr>
          <a:xfrm>
            <a:off x="457200" y="1600200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2AkAAHA1AADXFgAAEAAAAA=="/>
              </a:ext>
            </a:extLst>
          </p:cNvSpPr>
          <p:nvPr>
            <p:ph type="obj" sz="quarter" idx="2"/>
          </p:nvPr>
        </p:nvSpPr>
        <p:spPr>
          <a:xfrm>
            <a:off x="4722495" y="1600200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RgAAHA1AACwJQAAEAAAAA=="/>
              </a:ext>
            </a:extLst>
          </p:cNvSpPr>
          <p:nvPr>
            <p:ph type="obj" sz="half" idx="3"/>
          </p:nvPr>
        </p:nvSpPr>
        <p:spPr>
          <a:xfrm>
            <a:off x="457200" y="4013835"/>
            <a:ext cx="8229600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3339-77B9-36C5-F7DB-81907D9501D4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39C0-8EB9-36CF-F7DB-789A7795012D}" type="datetime1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r="http://schemas.openxmlformats.org/officeDocument/2006/relationships" xmlns:a="http://schemas.openxmlformats.org/drawing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At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g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HA1AACwJQAAEAAAAA=="/>
              </a:ext>
            </a:extLst>
          </p:cNvSpPr>
          <p:nvPr>
            <p:ph type="obj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4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c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34B2-FCB9-36C2-F7DB-0A977A95015F}" type="slidenum">
              <a:t/>
            </a:fld>
          </a:p>
        </p:txBody>
      </p:sp>
      <p:sp>
        <p:nvSpPr>
          <p:cNvPr id="5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k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g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29D7-99B9-36DF-F7DB-6F8A6795013A}" type="datetime1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" preserve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DMbAACwJQ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3964305" cy="45262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2AkAAHA1AACwJQAAEAAAAA=="/>
              </a:ext>
            </a:extLst>
          </p:cNvSpPr>
          <p:nvPr>
            <p:ph type="obj" sz="half" idx="2"/>
          </p:nvPr>
        </p:nvSpPr>
        <p:spPr>
          <a:xfrm>
            <a:off x="4722495" y="1600200"/>
            <a:ext cx="3964305" cy="45262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6A97-D9B9-369C-F7DB-2FC92495017A}" type="slidenum">
              <a:t/>
            </a:fld>
          </a:p>
        </p:txBody>
      </p:sp>
      <p:sp>
        <p:nvSpPr>
          <p:cNvPr id="6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4ECE-80B9-36B8-F7DB-76ED00950123}" type="datetime1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r="http://schemas.openxmlformats.org/officeDocument/2006/relationships" xmlns:a="http://schemas.openxmlformats.org/drawing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5AA7-E9B9-36AC-F7DB-1FF91495014A}" type="slidenum">
              <a:t/>
            </a:fld>
          </a:p>
        </p:txBody>
      </p:sp>
      <p:sp>
        <p:nvSpPr>
          <p:cNvPr id="4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49CC-82B9-36BF-F7DB-74EA07950121}" type="datetime1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r="http://schemas.openxmlformats.org/officeDocument/2006/relationships" xmlns:a="http://schemas.openxmlformats.org/drawingml/2006/main" type="blank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4FC5-8BB9-36B9-F7DB-7DEC01950128}" type="slidenum">
              <a:t/>
            </a:fld>
          </a:p>
        </p:txBody>
      </p:sp>
      <p:sp>
        <p:nvSpPr>
          <p:cNvPr id="3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4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6043-0DB9-3696-F7DB-FBC32E9501AE}" type="datetime1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r="http://schemas.openxmlformats.org/officeDocument/2006/relationships" xmlns:a="http://schemas.openxmlformats.org/drawingml/2006/main" type="objOnly" preserve="1">
  <p:cSld name="Nu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kt1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wJQAAEAAAAA=="/>
              </a:ext>
            </a:extLst>
          </p:cNvSpPr>
          <p:nvPr>
            <p:ph type="obj"/>
          </p:nvPr>
        </p:nvSpPr>
        <p:spPr>
          <a:xfrm>
            <a:off x="457200" y="274955"/>
            <a:ext cx="8229600" cy="58515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2858-16B9-36DE-F7DB-E08B669501B5}" type="slidenum">
              <a:t/>
            </a:fld>
          </a:p>
        </p:txBody>
      </p:sp>
      <p:sp>
        <p:nvSpPr>
          <p:cNvPr id="4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654B-05B9-3693-F7DB-F3C62B9501A6}" type="datetime1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r="http://schemas.openxmlformats.org/officeDocument/2006/relationships" xmlns:a="http://schemas.openxmlformats.org/drawingml/2006/main" type="objOverTx" preserve="1">
  <p:cSld name="Titel und zwei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HA1AADXFg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8229600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RgAAHA1AACwJQAAEAAAAA=="/>
              </a:ext>
            </a:extLst>
          </p:cNvSpPr>
          <p:nvPr>
            <p:ph type="obj" sz="half" idx="2"/>
          </p:nvPr>
        </p:nvSpPr>
        <p:spPr>
          <a:xfrm>
            <a:off x="457200" y="4013835"/>
            <a:ext cx="8229600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0D48-06B9-36FB-F7DB-F0AE439501A5}" type="slidenum">
              <a:t/>
            </a:fld>
          </a:p>
        </p:txBody>
      </p:sp>
      <p:sp>
        <p:nvSpPr>
          <p:cNvPr id="6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5E89-C7B9-36A8-F7DB-31FD10950164}" type="datetime1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r="http://schemas.openxmlformats.org/officeDocument/2006/relationships" xmlns:a="http://schemas.openxmlformats.org/drawing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DMbAADXFgAAEAAAAA=="/>
              </a:ext>
            </a:extLst>
          </p:cNvSpPr>
          <p:nvPr>
            <p:ph type="obj" sz="quarter" idx="1"/>
          </p:nvPr>
        </p:nvSpPr>
        <p:spPr>
          <a:xfrm>
            <a:off x="457200" y="1600200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2AkAAHA1AADXFgAAEAAAAA=="/>
              </a:ext>
            </a:extLst>
          </p:cNvSpPr>
          <p:nvPr>
            <p:ph type="obj" sz="quarter" idx="2"/>
          </p:nvPr>
        </p:nvSpPr>
        <p:spPr>
          <a:xfrm>
            <a:off x="4722495" y="1600200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4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RgAADMbAACwJQAAEAAAAA=="/>
              </a:ext>
            </a:extLst>
          </p:cNvSpPr>
          <p:nvPr>
            <p:ph type="obj" sz="quarter" idx="3"/>
          </p:nvPr>
        </p:nvSpPr>
        <p:spPr>
          <a:xfrm>
            <a:off x="457200" y="4013835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Objekt3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sRgAAHA1AACwJQAAEAAAAA=="/>
              </a:ext>
            </a:extLst>
          </p:cNvSpPr>
          <p:nvPr>
            <p:ph type="obj" sz="quarter" idx="4"/>
          </p:nvPr>
        </p:nvSpPr>
        <p:spPr>
          <a:xfrm>
            <a:off x="4722495" y="4013835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7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2639-77B9-36D0-F7DB-8185689501D4}" type="slidenum">
              <a:t/>
            </a:fld>
          </a:p>
        </p:txBody>
      </p:sp>
      <p:sp>
        <p:nvSpPr>
          <p:cNvPr id="8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9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2B31-7FB9-36DD-F7DB-8988659501DC}" type="datetime1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r="http://schemas.openxmlformats.org/officeDocument/2006/relationships" xmlns:a="http://schemas.openxmlformats.org/drawingml/2006/main" type="objAndTwoObj" preserve="1">
  <p:cSld name="Titel und zwei Spalten, recht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DMbAACwJQ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3964305" cy="45262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2AkAAHA1AADXFgAAEAAAAA=="/>
              </a:ext>
            </a:extLst>
          </p:cNvSpPr>
          <p:nvPr>
            <p:ph type="obj" sz="quarter" idx="2"/>
          </p:nvPr>
        </p:nvSpPr>
        <p:spPr>
          <a:xfrm>
            <a:off x="4722495" y="1600200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NHQAAsRgAAHA1AACwJQAAEAAAAA=="/>
              </a:ext>
            </a:extLst>
          </p:cNvSpPr>
          <p:nvPr>
            <p:ph type="obj" sz="quarter" idx="3"/>
          </p:nvPr>
        </p:nvSpPr>
        <p:spPr>
          <a:xfrm>
            <a:off x="4722495" y="4013835"/>
            <a:ext cx="3964305" cy="211264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2214-5AB9-36D4-F7DB-AC816C9501F9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54630644-0AB9-36F0-F7DB-FCA5489501A9}" type="datetime1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Titelmasterformat durch Klicken bearbeiten</a:t>
            </a:r>
          </a:p>
        </p:txBody>
      </p:sp>
      <p:sp>
        <p:nvSpPr>
          <p:cNvPr id="3" name="Textplatzhalter 2"/>
          <p:cNvSpPr>
            <a:spLocks noGrp="1" noChangeArrowheads="1"/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HA1AACwJQAAEAAAAA=="/>
              </a:ext>
            </a:extLst>
          </p:cNvSpPr>
          <p:nvPr>
            <p:ph type="body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32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lang="de-de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32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Textmasterformat bearbeiten</a:t>
            </a:r>
          </a:p>
          <a:p>
            <a:pPr lvl="1"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8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Zweite Ebene</a:t>
            </a:r>
          </a:p>
          <a:p>
            <a:pPr lvl="2"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24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Dritte Ebene</a:t>
            </a:r>
          </a:p>
          <a:p>
            <a:pPr lvl="3"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0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Vierte Ebene</a:t>
            </a:r>
          </a:p>
          <a:p>
            <a:pPr lvl="4"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lang="de-de" sz="20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Fünfte Ebene</a:t>
            </a:r>
          </a:p>
        </p:txBody>
      </p:sp>
      <p:sp>
        <p:nvSpPr>
          <p:cNvPr id="4" name="Datumsplatzhalter 3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A=="/>
              </a:ext>
            </a:extLst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54632B7E-30B9-36DD-F7DB-C68865950193}" type="datetime1">
              <a:t/>
            </a:fld>
          </a:p>
        </p:txBody>
      </p:sp>
      <p:sp>
        <p:nvSpPr>
          <p:cNvPr id="5" name="Fußzeilenplatzhalter 4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JnZXQ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A=="/>
              </a:ext>
            </a:extLst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fw3zW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BUeX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A=="/>
              </a:ext>
            </a:extLst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54630DB2-FCB9-36FB-F7DB-0AAE4395015F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342900" marR="0" indent="-3429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de-de" sz="32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74295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de-de" sz="2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1143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de-de" sz="2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600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de-de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20574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lang="de-de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body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e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/Relationships>
</file>

<file path=ppt/slides/_rels/slide1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eg"/><Relationship Id="rId4" Type="http://schemas.openxmlformats.org/officeDocument/2006/relationships/image" Target="../media/image13.png"/></Relationships>
</file>

<file path=ppt/slides/_rels/slide1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e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</file>

<file path=ppt/slides/_rels/slide1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1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jpeg"/><Relationship Id="rId4" Type="http://schemas.openxmlformats.org/officeDocument/2006/relationships/image" Target="../media/image18.png"/></Relationships>
</file>

<file path=ppt/slides/_rels/slide1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jpeg"/><Relationship Id="rId4" Type="http://schemas.openxmlformats.org/officeDocument/2006/relationships/image" Target="../media/image19.png"/></Relationships>
</file>

<file path=ppt/slides/_rels/slide1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eg"/><Relationship Id="rId4" Type="http://schemas.openxmlformats.org/officeDocument/2006/relationships/image" Target="../media/image20.png"/><Relationship Id="rId5" Type="http://schemas.openxmlformats.org/officeDocument/2006/relationships/image" Target="../media/image21.png"/></Relationships>
</file>

<file path=ppt/slides/_rels/slide1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jpe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/Relationships>
</file>

<file path=ppt/slides/_rels/slide1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jpeg"/><Relationship Id="rId4" Type="http://schemas.openxmlformats.org/officeDocument/2006/relationships/image" Target="../media/image25.png"/><Relationship Id="rId5" Type="http://schemas.openxmlformats.org/officeDocument/2006/relationships/image" Target="../media/image26.png"/></Relationships>
</file>

<file path=ppt/slides/_rels/slide1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jpeg"/><Relationship Id="rId4" Type="http://schemas.openxmlformats.org/officeDocument/2006/relationships/image" Target="../media/image27.pn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2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jpeg"/><Relationship Id="rId4" Type="http://schemas.openxmlformats.org/officeDocument/2006/relationships/image" Target="../media/image28.png"/></Relationships>
</file>

<file path=ppt/slides/_rels/slide2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jpeg"/><Relationship Id="rId4" Type="http://schemas.openxmlformats.org/officeDocument/2006/relationships/image" Target="../media/image29.png"/></Relationships>
</file>

<file path=ppt/slides/_rels/slide2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jpeg"/><Relationship Id="rId4" Type="http://schemas.openxmlformats.org/officeDocument/2006/relationships/image" Target="../media/image30.png"/><Relationship Id="rId5" Type="http://schemas.openxmlformats.org/officeDocument/2006/relationships/image" Target="../media/image31.png"/></Relationships>
</file>

<file path=ppt/slides/_rels/slide2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jpe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/Relationships>
</file>

<file path=ppt/slides/_rels/slide2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jpeg"/><Relationship Id="rId4" Type="http://schemas.openxmlformats.org/officeDocument/2006/relationships/image" Target="../media/image35.png"/><Relationship Id="rId5" Type="http://schemas.openxmlformats.org/officeDocument/2006/relationships/image" Target="../media/image36.png"/></Relationships>
</file>

<file path=ppt/slides/_rels/slide2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jpeg"/><Relationship Id="rId4" Type="http://schemas.openxmlformats.org/officeDocument/2006/relationships/image" Target="../media/image37.png"/></Relationships>
</file>

<file path=ppt/slides/_rels/slide2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jpeg"/><Relationship Id="rId4" Type="http://schemas.openxmlformats.org/officeDocument/2006/relationships/image" Target="../media/image38.png"/></Relationships>
</file>

<file path=ppt/slides/_rels/slide2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jpeg"/><Relationship Id="rId4" Type="http://schemas.openxmlformats.org/officeDocument/2006/relationships/image" Target="../media/image39.png"/></Relationships>
</file>

<file path=ppt/slides/_rels/slide2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jpe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eg"/><Relationship Id="rId4" Type="http://schemas.openxmlformats.org/officeDocument/2006/relationships/image" Target="../media/image6.png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eg"/><Relationship Id="rId4" Type="http://schemas.openxmlformats.org/officeDocument/2006/relationships/image" Target="../media/image7.pn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eg"/><Relationship Id="rId4" Type="http://schemas.openxmlformats.org/officeDocument/2006/relationships/image" Target="../media/image8.png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eg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eg"/><Relationship Id="rId4" Type="http://schemas.openxmlformats.org/officeDocument/2006/relationships/image" Target="../media/image9.png"/></Relationships>
</file>

<file path=ppt/slides/slide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ECcAAL4qAACcKAAAECAAAA=="/>
              </a:ext>
            </a:extLst>
          </p:cNvSpPr>
          <p:nvPr/>
        </p:nvSpPr>
        <p:spPr>
          <a:xfrm>
            <a:off x="0" y="6350000"/>
            <a:ext cx="6948170" cy="2514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EEXAACgBQAAECAAAA=="/>
              </a:ext>
            </a:extLst>
          </p:cNvSpPr>
          <p:nvPr/>
        </p:nvSpPr>
        <p:spPr>
          <a:xfrm>
            <a:off x="251460" y="548640"/>
            <a:ext cx="352869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Tipps und Tricks 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5" name="Textfeld 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WQsAACAcAACxHAAAEAAAAA=="/>
              </a:ext>
            </a:extLst>
          </p:cNvSpPr>
          <p:nvPr/>
        </p:nvSpPr>
        <p:spPr>
          <a:xfrm>
            <a:off x="251460" y="1844675"/>
            <a:ext cx="4320540" cy="28194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OP Schlüssel richtig erfassen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Storno Formulare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Storno / Korrektur PL 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Druck PEK &amp; M36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Pal Vorlagen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Pal Sortieren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düber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Zeit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Patient merken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Patient auf anden BS übergeben</a:t>
            </a:r>
          </a:p>
        </p:txBody>
      </p:sp>
      <p:sp>
        <p:nvSpPr>
          <p:cNvPr id="6" name="Textfeld 4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oHAAAegsAALw2AAC6HAAAECAAAA=="/>
              </a:ext>
            </a:extLst>
          </p:cNvSpPr>
          <p:nvPr/>
        </p:nvSpPr>
        <p:spPr>
          <a:xfrm>
            <a:off x="4577080" y="1865630"/>
            <a:ext cx="4320540" cy="28041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1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Anwesenheitsliste 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7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todo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7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MP effektiv editieren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7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QC Ketten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7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Bildschirm Button einzeln kopieren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7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Kassenwechsel im Quartal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7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Benutzerkennung (Datenschutz)	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7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Sachkostencode mit AKZ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7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Sachkostencode Anzeigen/Auswählen</a:t>
            </a:r>
          </a:p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2" charset="0"/>
              <a:buAutoNum type="arabicPeriod" startAt="17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Ziffernsuche 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YAMw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8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DgpQU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DA4AAC4KAAAAAAAAA=="/>
              </a:ext>
            </a:extLst>
          </p:cNvSpPr>
          <p:nvPr/>
        </p:nvSpPr>
        <p:spPr>
          <a:xfrm>
            <a:off x="8769985" y="6314440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11. Anwesenheitsliste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+////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yA8AACgMAACAKAAANxE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2565400" y="1976120"/>
            <a:ext cx="4018280" cy="8223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Textbox1"/>
          <p:cNvSpPr txBox="1">
            <a:extLst>
              <a:ext uri="smNativeData">
                <pr:smNativeData xmlns:pr="smNativeData" val="SMDATA_12_fw3zWhMAAAAlAAAAEgAAAE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GEAcg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EAQAAgQcAAKAKAACRCQAAECAAAA=="/>
              </a:ext>
            </a:extLst>
          </p:cNvSpPr>
          <p:nvPr/>
        </p:nvSpPr>
        <p:spPr>
          <a:xfrm>
            <a:off x="287020" y="1219835"/>
            <a:ext cx="1440180" cy="335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600" b="1">
                <a:latin typeface="Quicksand Book" pitchFamily="1" charset="0"/>
                <a:ea typeface="Calibri" pitchFamily="2" charset="0"/>
                <a:cs typeface="Calibri" pitchFamily="2" charset="0"/>
              </a:rPr>
              <a:t>== &gt; m wz</a:t>
            </a:r>
            <a:endParaRPr lang="de-de" sz="1600" b="1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7" name="Grafik2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b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egsAABgVAADtGgAAphwAAB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1865630" y="3429000"/>
            <a:ext cx="2511425" cy="122809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8" name="Grafik3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/////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ihsAAHMUAABRNgAAehwAABAAAAA="/>
              </a:ext>
            </a:extLst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>
            <a:off x="4476750" y="3324225"/>
            <a:ext cx="4352925" cy="13049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9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kADg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10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r//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EA4AAC4KAAAAAAAAA=="/>
              </a:ext>
            </a:extLst>
          </p:cNvSpPr>
          <p:nvPr/>
        </p:nvSpPr>
        <p:spPr>
          <a:xfrm>
            <a:off x="8769985" y="6314440"/>
            <a:ext cx="37401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1gI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12. ToDo Liste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vwIAAPgJAACCNQAAOCA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446405" y="1620520"/>
            <a:ext cx="8251825" cy="36169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Di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7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b//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EA4AAC4KAAAAAAAAA=="/>
              </a:ext>
            </a:extLst>
          </p:cNvSpPr>
          <p:nvPr/>
        </p:nvSpPr>
        <p:spPr>
          <a:xfrm>
            <a:off x="8769985" y="6314440"/>
            <a:ext cx="37401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12. ToDo Liste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++MyXDAAAABAAAAAP1gPJvqbUP5Zw85ZL1cq/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VhIAANQIAADjJQAAlhE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2980690" y="1435100"/>
            <a:ext cx="3178175" cy="142367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6" name="Grafik2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YwkwD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twEAAN0TAACvNgAAkyEAAB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278765" y="3228975"/>
            <a:ext cx="8610600" cy="222885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7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QHcw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8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k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EA4AAC4KAAAAAAAAA=="/>
              </a:ext>
            </a:extLst>
          </p:cNvSpPr>
          <p:nvPr/>
        </p:nvSpPr>
        <p:spPr>
          <a:xfrm>
            <a:off x="8769985" y="6314440"/>
            <a:ext cx="37401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BdXT29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12. ToDo Liste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YEgwJ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PwIAAL8UAAD/NQAAoyQ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365125" y="3372485"/>
            <a:ext cx="8412480" cy="25831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6" name="Grafik2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NQIAAJgKAADfNQAAuhAAAB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358775" y="1722120"/>
            <a:ext cx="8398510" cy="99695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7" name="AutoForm1"/>
          <p:cNvSpPr>
            <a:extLst>
              <a:ext uri="smNativeData">
                <pr:smNativeData xmlns:pr="smNativeData" val="SMDATA_12_fw3zWhMAAAAlAAAAyQAAAA8BAAAAkAAAAEgAAACQAAAASAAAAAAAAAAAAAAAAAAAAAEAAABQAAAAMzMzMzMz5z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kAAAAAAQAAAAAAAAAAAAAAAAAAAAAAAAAAAAAAZAAAAGQAAAAAAAAAZAAAAGQAAAAVAAAAYAAAAAAAAAAAAAAADwAAACADAAAAAAAAAAAAAAEAAACgMgAAAAAAAAAAAAA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BDJgAAYw4AAPsqAADhFwAAAAAAAA=="/>
              </a:ext>
            </a:extLst>
          </p:cNvSpPr>
          <p:nvPr/>
        </p:nvSpPr>
        <p:spPr>
          <a:xfrm rot="7817116">
            <a:off x="5831840" y="2726690"/>
            <a:ext cx="1543050" cy="767080"/>
          </a:xfrm>
          <a:prstGeom prst="leftArrow">
            <a:avLst>
              <a:gd name="adj1" fmla="val 50000"/>
              <a:gd name="adj2" fmla="val 55319"/>
            </a:avLst>
          </a:prstGeom>
          <a:solidFill>
            <a:srgbClr val="D7472D"/>
          </a:solidFill>
          <a:ln w="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8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9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EA4AAC4KAAAAAAAAA=="/>
              </a:ext>
            </a:extLst>
          </p:cNvSpPr>
          <p:nvPr/>
        </p:nvSpPr>
        <p:spPr>
          <a:xfrm>
            <a:off x="8769985" y="6314440"/>
            <a:ext cx="37401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WNSa7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12. ToDo Liste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Ykj8D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UBEAABAHAADxJgAAdCU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2814320" y="1148080"/>
            <a:ext cx="3515995" cy="49403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Q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7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8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EA4AAC4KAAAAAAAAA=="/>
              </a:ext>
            </a:extLst>
          </p:cNvSpPr>
          <p:nvPr/>
        </p:nvSpPr>
        <p:spPr>
          <a:xfrm>
            <a:off x="8769985" y="6314440"/>
            <a:ext cx="37401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P3cln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13. MP effektiv editieren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KAg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QMAAHoLAADSNAAA9iU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534035" y="1865630"/>
            <a:ext cx="8052435" cy="43053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Textbox1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uAgAAEAcAAFcfAACYCgAAAAAAAA=="/>
              </a:ext>
            </a:extLst>
          </p:cNvSpPr>
          <p:nvPr/>
        </p:nvSpPr>
        <p:spPr>
          <a:xfrm>
            <a:off x="354330" y="1148080"/>
            <a:ext cx="4740275" cy="574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Medikamente nach oben</a:t>
            </a:r>
            <a:r>
              <a:rPr>
                <a:solidFill>
                  <a:srgbClr val="FF0000"/>
                </a:solidFill>
              </a:rPr>
              <a:t> </a:t>
            </a:r>
            <a:r>
              <a:rPr b="1">
                <a:solidFill>
                  <a:srgbClr val="D7472D"/>
                </a:solidFill>
              </a:rPr>
              <a:t>STRG + O</a:t>
            </a:r>
            <a:endParaRPr>
              <a:solidFill>
                <a:srgbClr val="FF0000"/>
              </a:solidFill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oder nach unten </a:t>
            </a:r>
            <a:r>
              <a:rPr b="1">
                <a:solidFill>
                  <a:srgbClr val="D7472D"/>
                </a:solidFill>
              </a:rPr>
              <a:t>STRG + U</a:t>
            </a:r>
            <a:r>
              <a:t> verschieben</a:t>
            </a:r>
          </a:p>
        </p:txBody>
      </p:sp>
      <p:sp>
        <p:nvSpPr>
          <p:cNvPr id="7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8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EA4AAC4KAAAAAAAAA=="/>
              </a:ext>
            </a:extLst>
          </p:cNvSpPr>
          <p:nvPr/>
        </p:nvSpPr>
        <p:spPr>
          <a:xfrm>
            <a:off x="8769985" y="6314440"/>
            <a:ext cx="37401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d87b6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13. MP effektiv editieren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B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KAIAAHoLAAAhNgAAnhQ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350520" y="1865630"/>
            <a:ext cx="8448675" cy="14859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6" name="Grafik2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m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/QIAAKsbAAAdNQAAOiUAAB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485775" y="4497705"/>
            <a:ext cx="8148320" cy="15538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7" name="Textbox1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EAQAAVAcAAHwaAAC2CQAAEAAAAA=="/>
              </a:ext>
            </a:extLst>
          </p:cNvSpPr>
          <p:nvPr/>
        </p:nvSpPr>
        <p:spPr>
          <a:xfrm>
            <a:off x="287020" y="1191260"/>
            <a:ext cx="4018280" cy="38735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Menü &lt;0&gt;          Überschrift </a:t>
            </a:r>
          </a:p>
        </p:txBody>
      </p:sp>
      <p:sp>
        <p:nvSpPr>
          <p:cNvPr id="8" name="Textbox2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1AgAA9BYAADkgAACxGQAAEAAAAA=="/>
              </a:ext>
            </a:extLst>
          </p:cNvSpPr>
          <p:nvPr/>
        </p:nvSpPr>
        <p:spPr>
          <a:xfrm>
            <a:off x="358775" y="3731260"/>
            <a:ext cx="4879340" cy="44513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Menü &lt;0&gt;          Freitextdosierschema</a:t>
            </a:r>
          </a:p>
        </p:txBody>
      </p:sp>
      <p:sp>
        <p:nvSpPr>
          <p:cNvPr id="9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10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EA4AAC4KAAAAAAAAA=="/>
              </a:ext>
            </a:extLst>
          </p:cNvSpPr>
          <p:nvPr/>
        </p:nvSpPr>
        <p:spPr>
          <a:xfrm>
            <a:off x="8769985" y="6314440"/>
            <a:ext cx="37401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Byew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13. MP effektiv editieren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5" name="Textbox1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BkK1E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EAQAAVAcAAHwaAAC2CQAAEAAAAA=="/>
              </a:ext>
            </a:extLst>
          </p:cNvSpPr>
          <p:nvPr/>
        </p:nvSpPr>
        <p:spPr>
          <a:xfrm>
            <a:off x="287020" y="1191260"/>
            <a:ext cx="4018280" cy="38735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Menü &lt;0&gt;          Kommentar </a:t>
            </a:r>
          </a:p>
        </p:txBody>
      </p:sp>
      <p:pic>
        <p:nvPicPr>
          <p:cNvPr id="6" name="Grafik3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BIAQ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hQIAAGgLAACONQAAEhY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409575" y="1854200"/>
            <a:ext cx="8296275" cy="173355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7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igIAAJMdAADANQAAXSYAAB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412750" y="4807585"/>
            <a:ext cx="8324850" cy="142875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8" name="Grafik2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BGAg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wUAAGEaAADDMgAAIh0AABAAAAA="/>
              </a:ext>
            </a:extLst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>
            <a:off x="860425" y="4288155"/>
            <a:ext cx="7391400" cy="44767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9" name="Textbox2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EEATw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1AgAApRcAABkSAACaGQAAEAAAAA=="/>
              </a:ext>
            </a:extLst>
          </p:cNvSpPr>
          <p:nvPr/>
        </p:nvSpPr>
        <p:spPr>
          <a:xfrm>
            <a:off x="358775" y="3843655"/>
            <a:ext cx="2583180" cy="31813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Menü &lt;0&gt;</a:t>
            </a:r>
          </a:p>
        </p:txBody>
      </p:sp>
      <p:sp>
        <p:nvSpPr>
          <p:cNvPr id="10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8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11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8D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EA4AAC4KAAAAAAAAA=="/>
              </a:ext>
            </a:extLst>
          </p:cNvSpPr>
          <p:nvPr/>
        </p:nvSpPr>
        <p:spPr>
          <a:xfrm>
            <a:off x="8769985" y="6314440"/>
            <a:ext cx="37401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14. QC Ketten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rQMAACcbAACsNAAA2CI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597535" y="4413885"/>
            <a:ext cx="7964805" cy="125031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6" name="Grafik2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bgMAAFYOAADeNAAAahQAAB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557530" y="2330450"/>
            <a:ext cx="8036560" cy="9880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7" name="Textbox1"/>
          <p:cNvSpPr txBox="1">
            <a:extLst>
              <a:ext uri="smNativeData">
                <pr:smNativeData xmlns:pr="smNativeData" val="SMDATA_12_fw3zWhMAAAAlAAAAEgAAAE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nAgAA8gcAABUlAAACDQAAECAAAA=="/>
              </a:ext>
            </a:extLst>
          </p:cNvSpPr>
          <p:nvPr/>
        </p:nvSpPr>
        <p:spPr>
          <a:xfrm>
            <a:off x="431165" y="1291590"/>
            <a:ext cx="5596890" cy="8229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QC Ketten endlos lang eingeben werden: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Ansicht mit Seitenleiste reduziert: </a:t>
            </a:r>
          </a:p>
        </p:txBody>
      </p:sp>
      <p:sp>
        <p:nvSpPr>
          <p:cNvPr id="8" name="Textbox2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GRcAAKogAAASGwAAAAAAAA=="/>
              </a:ext>
            </a:extLst>
          </p:cNvSpPr>
          <p:nvPr/>
        </p:nvSpPr>
        <p:spPr>
          <a:xfrm>
            <a:off x="502285" y="3754755"/>
            <a:ext cx="4807585" cy="64579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Wirkliche Länge nur ohne Seitenleiste sichtbar:</a:t>
            </a:r>
          </a:p>
        </p:txBody>
      </p:sp>
      <p:sp>
        <p:nvSpPr>
          <p:cNvPr id="9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CQ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10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D//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EA4AAC4KAAAAAAAAA=="/>
              </a:ext>
            </a:extLst>
          </p:cNvSpPr>
          <p:nvPr/>
        </p:nvSpPr>
        <p:spPr>
          <a:xfrm>
            <a:off x="8769985" y="6314440"/>
            <a:ext cx="37401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EAcg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15. Bildschirm Button einzeln kopieren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Bb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2Q4AAE4UAABkKQAATyI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2413635" y="3300730"/>
            <a:ext cx="4314825" cy="227647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Textbox1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EAQAA3AgAAIg0AABVEAAAAAAAAA=="/>
              </a:ext>
            </a:extLst>
          </p:cNvSpPr>
          <p:nvPr/>
        </p:nvSpPr>
        <p:spPr>
          <a:xfrm>
            <a:off x="287020" y="1440180"/>
            <a:ext cx="8252460" cy="121475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Kopiere Buttons von anderem Arbeitsplatz  =</a:t>
            </a:r>
            <a:r>
              <a:rPr>
                <a:solidFill>
                  <a:srgbClr val="FF0000"/>
                </a:solidFill>
              </a:rPr>
              <a:t> </a:t>
            </a:r>
            <a:r>
              <a:rPr>
                <a:solidFill>
                  <a:srgbClr val="D7472D"/>
                </a:solidFill>
              </a:rPr>
              <a:t>einzelen</a:t>
            </a:r>
            <a:r>
              <a:t> Button können kopiert werden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Kopiere Symbolleiste von anderem Arbeitsplatz = </a:t>
            </a:r>
            <a:r>
              <a:rPr>
                <a:solidFill>
                  <a:srgbClr val="D7472D"/>
                </a:solidFill>
              </a:rPr>
              <a:t>komplette</a:t>
            </a:r>
            <a:r>
              <a:t> Buttons werden kopiert </a:t>
            </a: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(Achtung eigene Butons werden evtl. damit überschrieben!)</a:t>
            </a:r>
          </a:p>
        </p:txBody>
      </p:sp>
      <p:sp>
        <p:nvSpPr>
          <p:cNvPr id="7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8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g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EA4AAC4KAAAAAAAAA=="/>
              </a:ext>
            </a:extLst>
          </p:cNvSpPr>
          <p:nvPr/>
        </p:nvSpPr>
        <p:spPr>
          <a:xfrm>
            <a:off x="8769985" y="6314440"/>
            <a:ext cx="37401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0AEQ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NAQAAYAMAAEEcAACgBQAAACAAAA=="/>
              </a:ext>
            </a:extLst>
          </p:cNvSpPr>
          <p:nvPr/>
        </p:nvSpPr>
        <p:spPr>
          <a:xfrm>
            <a:off x="252095" y="548640"/>
            <a:ext cx="4340860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5. PAL Vorlagen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5" name="Textbox1"/>
          <p:cNvSpPr txBox="1">
            <a:extLst>
              <a:ext uri="smNativeData">
                <pr:smNativeData xmlns:pr="smNativeData" val="SMDATA_12_fw3zWhMAAAAlAAAAEgAAAE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EAQAApgcAAKAKAAC2CQAAECAAAA=="/>
              </a:ext>
            </a:extLst>
          </p:cNvSpPr>
          <p:nvPr/>
        </p:nvSpPr>
        <p:spPr>
          <a:xfrm>
            <a:off x="287020" y="1243330"/>
            <a:ext cx="1440180" cy="335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600" b="1">
                <a:latin typeface="Quicksand Book" pitchFamily="1" charset="0"/>
                <a:ea typeface="Calibri" pitchFamily="2" charset="0"/>
                <a:cs typeface="Calibri" pitchFamily="2" charset="0"/>
              </a:rPr>
              <a:t>== &gt; pal</a:t>
            </a:r>
            <a:endParaRPr lang="de-de" sz="160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Textbox2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IBwAArw0AAPsSAAAZEgAAEAAAAA=="/>
              </a:ext>
            </a:extLst>
          </p:cNvSpPr>
          <p:nvPr/>
        </p:nvSpPr>
        <p:spPr>
          <a:xfrm>
            <a:off x="1143000" y="2224405"/>
            <a:ext cx="1942465" cy="71755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pic>
        <p:nvPicPr>
          <p:cNvPr id="7" name="Grafik1" descr="C:\Users\dn\Desktop\Pal Suhl.PNG"/>
          <p:cNvPicPr>
            <a:picLocks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6////DAAAABAAAAAAAAAAAAAAAAAAAAAAAAAAHgAAAGgAAAAAAAAAAAAAAAAAAAAAAAAAAAAAABAnAAAQJwAAAAAAAAAAAAAAAAAAAAAAAAAAAAAAAAAAAAAAAAAAAAAUAAAAAAAAAMDA/wAAAAAAZAAAADIAAAAAAAAAZAAAAAAAAAB/f38ACgAAAB8AAABUAAAAT4G9Bf///wEAAAAAAAAAAAAAAAAAAAAAAAAAAAAAAAAAAAAAAAAAAAAAAAB/f38A7uzhA8zMzADAwP8Af39/AAAAAAAAAAAAAAAAAP///wAAAAAAIQAAABgAAAAUAAAAlgUAAJgKAADEMgAAmCM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908050" y="1722120"/>
            <a:ext cx="7344410" cy="406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8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9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DA4AAC4KAAAAAAAAA=="/>
              </a:ext>
            </a:extLst>
          </p:cNvSpPr>
          <p:nvPr/>
        </p:nvSpPr>
        <p:spPr>
          <a:xfrm>
            <a:off x="8769985" y="6314440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15. Bildschirm Button einzeln kopieren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mAg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IQsAAC0PAAAgLQAAhSU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1809115" y="2466975"/>
            <a:ext cx="5526405" cy="3632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Textbox1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P8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TAQAAYwgAAPk0AAAgDgAAEAAAAA=="/>
              </a:ext>
            </a:extLst>
          </p:cNvSpPr>
          <p:nvPr/>
        </p:nvSpPr>
        <p:spPr>
          <a:xfrm>
            <a:off x="255905" y="1363345"/>
            <a:ext cx="8355330" cy="93281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Arbeitsplatz auswählen und gewünschte(n) Button markieren und mit dem </a:t>
            </a:r>
            <a:r>
              <a:rPr>
                <a:latin typeface="Wingdings" pitchFamily="0" charset="2"/>
                <a:ea typeface="Wingdings" pitchFamily="0" charset="2"/>
                <a:cs typeface="Wingdings" pitchFamily="0" charset="2"/>
              </a:rPr>
              <a:t></a:t>
            </a:r>
            <a:r>
              <a:t> nach rechts verschieben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„Anwenden“ und „ok“</a:t>
            </a:r>
          </a:p>
        </p:txBody>
      </p:sp>
      <p:sp>
        <p:nvSpPr>
          <p:cNvPr id="7" name="AutoForm1"/>
          <p:cNvSpPr>
            <a:extLst>
              <a:ext uri="smNativeData">
                <pr:smNativeData xmlns:pr="smNativeData" val="SMDATA_12_fw3zWhMAAAAlAAAAyQAAAA8BAAAAkAAAAEgAAACQAAAASAAAAAAAAAAAAAAAAAAAAAEAAABQAAAAMzMzMzMz5z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kAAAAAAQAAAAAAAAAAAAAAAAAAAAAAAAAAAAAAZAAAAGQAAAAAAAAAZAAAAGQAAAAVAAAAYAAAAAAAAAAAAAAADwAAACADAAAAAAAAAAAAAAEAAACgMgAAAAAAAAAAAAA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C0GgAAGRIAADIkAADRFgAAAAAAAA=="/>
              </a:ext>
            </a:extLst>
          </p:cNvSpPr>
          <p:nvPr/>
        </p:nvSpPr>
        <p:spPr>
          <a:xfrm>
            <a:off x="4340860" y="2941955"/>
            <a:ext cx="1543050" cy="767080"/>
          </a:xfrm>
          <a:prstGeom prst="leftArrow">
            <a:avLst>
              <a:gd name="adj1" fmla="val 50000"/>
              <a:gd name="adj2" fmla="val 55319"/>
            </a:avLst>
          </a:prstGeom>
          <a:solidFill>
            <a:srgbClr val="D7472D"/>
          </a:solidFill>
          <a:ln w="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8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wD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9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EAcg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PE4AAC4KAAAAAAAAA=="/>
              </a:ext>
            </a:extLst>
          </p:cNvSpPr>
          <p:nvPr/>
        </p:nvSpPr>
        <p:spPr>
          <a:xfrm>
            <a:off x="8769985" y="6314440"/>
            <a:ext cx="48641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16. Kassenwechsel im Quartal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YYlMH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+ggAAKgRAAAQLwAAqR8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1459230" y="2870200"/>
            <a:ext cx="6191250" cy="227647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Textbox1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P8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8AQAAYwgAANgmAABzDwAAAAAAAA=="/>
              </a:ext>
            </a:extLst>
          </p:cNvSpPr>
          <p:nvPr/>
        </p:nvSpPr>
        <p:spPr>
          <a:xfrm>
            <a:off x="281940" y="1363345"/>
            <a:ext cx="6032500" cy="11480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== &gt; k s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 - mit der rechten Maus auf die</a:t>
            </a:r>
            <a:r>
              <a:rPr>
                <a:solidFill>
                  <a:srgbClr val="FF0000"/>
                </a:solidFill>
              </a:rPr>
              <a:t> </a:t>
            </a:r>
            <a:r>
              <a:rPr>
                <a:solidFill>
                  <a:srgbClr val="D7472D"/>
                </a:solidFill>
              </a:rPr>
              <a:t>1</a:t>
            </a:r>
            <a:r>
              <a:t> hinter Kasse klicken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Kostenträgerwechsel erfassen? - </a:t>
            </a:r>
            <a:r>
              <a:rPr>
                <a:solidFill>
                  <a:srgbClr val="D7472D"/>
                </a:solidFill>
              </a:rPr>
              <a:t>JA</a:t>
            </a:r>
            <a:r>
              <a:t> -</a:t>
            </a:r>
          </a:p>
        </p:txBody>
      </p:sp>
      <p:sp>
        <p:nvSpPr>
          <p:cNvPr id="7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AL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8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PE4AAC4KAAAAAAAAA=="/>
              </a:ext>
            </a:extLst>
          </p:cNvSpPr>
          <p:nvPr/>
        </p:nvSpPr>
        <p:spPr>
          <a:xfrm>
            <a:off x="8769985" y="6314440"/>
            <a:ext cx="48641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Bg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U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AB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16. Kassenwechsel im Quartal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oAgAAIEJAADELwAA5A8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1402080" y="1544955"/>
            <a:ext cx="6362700" cy="10382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6" name="Grafik2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/////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cAMAAIoSAADGNAAA/yQAAB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558800" y="3013710"/>
            <a:ext cx="8020050" cy="300037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7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8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n//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PE4AAC4KAAAAAAAAA=="/>
              </a:ext>
            </a:extLst>
          </p:cNvSpPr>
          <p:nvPr/>
        </p:nvSpPr>
        <p:spPr>
          <a:xfrm>
            <a:off x="8769985" y="6314440"/>
            <a:ext cx="48641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16. Kassenwechsel im Quartal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6hwAAIkLAABPMAAAGRI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4700270" y="1875155"/>
            <a:ext cx="3152775" cy="1066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6" name="Grafik2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AUAAJgLAABeGwAAGRIAAB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924560" y="1884680"/>
            <a:ext cx="3524250" cy="105727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7" name="Textbox2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Es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8AQAAgQcAAGcmAAC2CQAAEAAAAA=="/>
              </a:ext>
            </a:extLst>
          </p:cNvSpPr>
          <p:nvPr/>
        </p:nvSpPr>
        <p:spPr>
          <a:xfrm>
            <a:off x="281940" y="1219835"/>
            <a:ext cx="5960745" cy="35877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Somit sind beide Kassen mit einem linken Mausklick einsehbar</a:t>
            </a:r>
          </a:p>
        </p:txBody>
      </p:sp>
      <p:pic>
        <p:nvPicPr>
          <p:cNvPr id="8" name="Grafik3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/////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7wUAALgYAABKMgAAjSUAABAAAAA="/>
              </a:ext>
            </a:extLst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>
            <a:off x="964565" y="4018280"/>
            <a:ext cx="7210425" cy="208597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9" name="Textbox3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eAgAAvxQAAOYeAABHGAAAEAAAAA=="/>
              </a:ext>
            </a:extLst>
          </p:cNvSpPr>
          <p:nvPr/>
        </p:nvSpPr>
        <p:spPr>
          <a:xfrm>
            <a:off x="425450" y="3372485"/>
            <a:ext cx="4597400" cy="574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auf der Scheinübersich &lt;3&gt; 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Kasse und Scheine sichtbar</a:t>
            </a:r>
          </a:p>
        </p:txBody>
      </p:sp>
      <p:sp>
        <p:nvSpPr>
          <p:cNvPr id="10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11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AD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PE4AAC4KAAAAAAAAA=="/>
              </a:ext>
            </a:extLst>
          </p:cNvSpPr>
          <p:nvPr/>
        </p:nvSpPr>
        <p:spPr>
          <a:xfrm>
            <a:off x="8769985" y="6314440"/>
            <a:ext cx="48641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17- Benutzerkennung (Datenschutz)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5" name="Textbox1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1AgAAFQkAADQzAAACDwAAEAAAAA=="/>
              </a:ext>
            </a:extLst>
          </p:cNvSpPr>
          <p:nvPr/>
        </p:nvSpPr>
        <p:spPr>
          <a:xfrm>
            <a:off x="358775" y="1476375"/>
            <a:ext cx="7964805" cy="96329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Systempasswort 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== &gt; prm - Punkt 7 - Punkt 2 - Punkt 12</a:t>
            </a:r>
          </a:p>
        </p:txBody>
      </p:sp>
      <p:pic>
        <p:nvPicPr>
          <p:cNvPr id="6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YkhMJ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hgMAAK8PAACFNAAA1hc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572770" y="2549525"/>
            <a:ext cx="7964805" cy="13252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7" name="Grafik2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gAQ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xQMAADMZAABTNAAA1yUAAB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612775" y="4096385"/>
            <a:ext cx="7893050" cy="20548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8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BwMgE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9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o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PE4AAC4KAAAAAAAAA=="/>
              </a:ext>
            </a:extLst>
          </p:cNvSpPr>
          <p:nvPr/>
        </p:nvSpPr>
        <p:spPr>
          <a:xfrm>
            <a:off x="8769985" y="6314440"/>
            <a:ext cx="48641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P0hAACgBQAAACAAAA=="/>
              </a:ext>
            </a:extLst>
          </p:cNvSpPr>
          <p:nvPr/>
        </p:nvSpPr>
        <p:spPr>
          <a:xfrm>
            <a:off x="251460" y="548640"/>
            <a:ext cx="52736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19. Sachkostencode Anzeigen / Auswählen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gAQ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jQIAANUQAACbNQAA0CM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414655" y="2736215"/>
            <a:ext cx="8299450" cy="308546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Textbox1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EY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EAQAARQkAAKMkAABzDwAAEAAAAA=="/>
              </a:ext>
            </a:extLst>
          </p:cNvSpPr>
          <p:nvPr/>
        </p:nvSpPr>
        <p:spPr>
          <a:xfrm>
            <a:off x="287020" y="1506855"/>
            <a:ext cx="5668645" cy="100457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== &gt; qp ?,                       == &gt; qp ?,a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== &gt; q ?,                         == &gt; q ?,a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</a:p>
        </p:txBody>
      </p:sp>
      <p:sp>
        <p:nvSpPr>
          <p:cNvPr id="7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AB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8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k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PE4AAC4KAAAAAAAAA=="/>
              </a:ext>
            </a:extLst>
          </p:cNvSpPr>
          <p:nvPr/>
        </p:nvSpPr>
        <p:spPr>
          <a:xfrm>
            <a:off x="8769985" y="6314440"/>
            <a:ext cx="48641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20. Ziffernsuche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5" name="Textbox1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EAQAAGAkAAMouAAAZEgAAEAAAAA=="/>
              </a:ext>
            </a:extLst>
          </p:cNvSpPr>
          <p:nvPr/>
        </p:nvSpPr>
        <p:spPr>
          <a:xfrm>
            <a:off x="287020" y="1478280"/>
            <a:ext cx="7319010" cy="146367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== &gt; q ?                           == &gt; qp ?                    == &gt; qb ?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== &gt; q ?89                       == &gt; qp ?25                == &gt; qb ?12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== &gt; q? schutzimpfung   == &gt; qp ?beratung      == &gt; qb ?schienen</a:t>
            </a:r>
          </a:p>
        </p:txBody>
      </p:sp>
      <p:pic>
        <p:nvPicPr>
          <p:cNvPr id="6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gAQ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vgIAAO4SAAB/NQAAJSc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445770" y="3077210"/>
            <a:ext cx="8250555" cy="3286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7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k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8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AB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PE4AAC4KAAAAAAAAA=="/>
              </a:ext>
            </a:extLst>
          </p:cNvSpPr>
          <p:nvPr/>
        </p:nvSpPr>
        <p:spPr>
          <a:xfrm>
            <a:off x="8769985" y="6314440"/>
            <a:ext cx="48641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DCcAAL4qAACcKAAAECAAAA=="/>
              </a:ext>
            </a:extLst>
          </p:cNvSpPr>
          <p:nvPr/>
        </p:nvSpPr>
        <p:spPr>
          <a:xfrm>
            <a:off x="0" y="6347460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18. Sachkostencode mit AKZ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Bb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aAMAAIURAADYNAAAGBU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553720" y="2847975"/>
            <a:ext cx="8036560" cy="5810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Textbox1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GEAcg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1AgAAmAoAAJQhAACCEAAAEAAAAA=="/>
              </a:ext>
            </a:extLst>
          </p:cNvSpPr>
          <p:nvPr/>
        </p:nvSpPr>
        <p:spPr>
          <a:xfrm>
            <a:off x="358775" y="1722120"/>
            <a:ext cx="5099685" cy="96139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== &gt; qp ,210#</a:t>
            </a:r>
          </a:p>
        </p:txBody>
      </p:sp>
      <p:sp>
        <p:nvSpPr>
          <p:cNvPr id="7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c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8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sB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PE4AAC4KAAAAAAAAA=="/>
              </a:ext>
            </a:extLst>
          </p:cNvSpPr>
          <p:nvPr/>
        </p:nvSpPr>
        <p:spPr>
          <a:xfrm>
            <a:off x="8769985" y="6314440"/>
            <a:ext cx="48641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6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mNgAAdicAAEA4AADJKAAAECAAAA=="/>
              </a:ext>
            </a:extLst>
          </p:cNvSpPr>
          <p:nvPr/>
        </p:nvSpPr>
        <p:spPr>
          <a:xfrm>
            <a:off x="8802370" y="6414770"/>
            <a:ext cx="341630" cy="215265"/>
          </a:xfrm>
          <a:prstGeom prst="rect">
            <a:avLst/>
          </a:prstGeom>
          <a:solidFill>
            <a:srgbClr val="D7472D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de-de" sz="800" b="1"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8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SAwAAzRAAAO40AAB0GgAAECAAAA=="/>
              </a:ext>
            </a:extLst>
          </p:cNvSpPr>
          <p:nvPr/>
        </p:nvSpPr>
        <p:spPr>
          <a:xfrm>
            <a:off x="539750" y="2731135"/>
            <a:ext cx="8064500" cy="156908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4800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Vielen Dank für Ihre Aufmerksamkeit!</a:t>
            </a:r>
            <a:endParaRPr lang="de-de" sz="4800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NAQAAYAMAAEEcAACgBQAAACAAAA=="/>
              </a:ext>
            </a:extLst>
          </p:cNvSpPr>
          <p:nvPr/>
        </p:nvSpPr>
        <p:spPr>
          <a:xfrm>
            <a:off x="252095" y="548640"/>
            <a:ext cx="4340860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5. PAL Vorlagen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4////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1QYAANQIAABrMQAA9iU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1110615" y="1435100"/>
            <a:ext cx="6922770" cy="473583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Tw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7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8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DA4AAC4KAAAAAAAAA=="/>
              </a:ext>
            </a:extLst>
          </p:cNvSpPr>
          <p:nvPr/>
        </p:nvSpPr>
        <p:spPr>
          <a:xfrm>
            <a:off x="8769985" y="6314440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0AEQ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CAdNo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EEXAACgBQAAACAAAA=="/>
              </a:ext>
            </a:extLst>
          </p:cNvSpPr>
          <p:nvPr/>
        </p:nvSpPr>
        <p:spPr>
          <a:xfrm>
            <a:off x="251460" y="548640"/>
            <a:ext cx="352869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6. Pal Sortieren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H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HAkAANQIAAASLwAAxBU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1480820" y="1435100"/>
            <a:ext cx="6170930" cy="210312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6" name="Grafik2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3////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cwsAAIMWAACeLAAAhSUAAB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1861185" y="3659505"/>
            <a:ext cx="5391785" cy="243967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7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8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DA4AAC4KAAAAAAAAA=="/>
              </a:ext>
            </a:extLst>
          </p:cNvSpPr>
          <p:nvPr/>
        </p:nvSpPr>
        <p:spPr>
          <a:xfrm>
            <a:off x="8769985" y="6314440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Z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D/fw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IUlAACgBQAAACAAAA=="/>
              </a:ext>
            </a:extLst>
          </p:cNvSpPr>
          <p:nvPr/>
        </p:nvSpPr>
        <p:spPr>
          <a:xfrm>
            <a:off x="251460" y="548640"/>
            <a:ext cx="584771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7. Diagnosen ins neue Quartal übernehmen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5" name="Textbox1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TAQAARQkAAJgKAAB6CwAAEAAAAA=="/>
              </a:ext>
            </a:extLst>
          </p:cNvSpPr>
          <p:nvPr/>
        </p:nvSpPr>
        <p:spPr>
          <a:xfrm>
            <a:off x="215265" y="1506855"/>
            <a:ext cx="1506855" cy="35877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600" b="1">
                <a:latin typeface="Quicksand Book" pitchFamily="1" charset="0"/>
                <a:ea typeface="Calibri" pitchFamily="2" charset="0"/>
                <a:cs typeface="Calibri" pitchFamily="2" charset="0"/>
              </a:rPr>
              <a:t>== &gt; düber</a:t>
            </a:r>
            <a:endParaRPr lang="de-de" sz="160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6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7////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pgIAALgOAABpNQAAcxo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430530" y="2392680"/>
            <a:ext cx="8251825" cy="190690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7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8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DA4AAC4KAAAAAAAAA=="/>
              </a:ext>
            </a:extLst>
          </p:cNvSpPr>
          <p:nvPr/>
        </p:nvSpPr>
        <p:spPr>
          <a:xfrm>
            <a:off x="8769985" y="6314440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Z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8. Zeit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5" name="Textbox1"/>
          <p:cNvSpPr txBox="1">
            <a:extLst>
              <a:ext uri="smNativeData">
                <pr:smNativeData xmlns:pr="smNativeData" val="SMDATA_12_fw3zWhMAAAAlAAAAEgAAAE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Dg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8AQAAYwgAAJgKAABzCgAAECAAAA=="/>
              </a:ext>
            </a:extLst>
          </p:cNvSpPr>
          <p:nvPr/>
        </p:nvSpPr>
        <p:spPr>
          <a:xfrm>
            <a:off x="281940" y="1363345"/>
            <a:ext cx="1440180" cy="335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600" b="1">
                <a:latin typeface="Quicksand Book" pitchFamily="1" charset="0"/>
                <a:ea typeface="Calibri" pitchFamily="2" charset="0"/>
                <a:cs typeface="Calibri" pitchFamily="2" charset="0"/>
              </a:rPr>
              <a:t>== &gt; zeit</a:t>
            </a:r>
            <a:endParaRPr lang="de-de" sz="160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6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4////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Lw0AAP8OAAAzKwAAsRw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2143125" y="2437765"/>
            <a:ext cx="4879340" cy="222631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7" name="Textbox2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P////8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+DQAAIh0AADgjAADIHwAAAAAAAA=="/>
              </a:ext>
            </a:extLst>
          </p:cNvSpPr>
          <p:nvPr/>
        </p:nvSpPr>
        <p:spPr>
          <a:xfrm>
            <a:off x="2152650" y="4735830"/>
            <a:ext cx="3572510" cy="43053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Zeit kann neu startet werden</a:t>
            </a:r>
          </a:p>
        </p:txBody>
      </p:sp>
      <p:sp>
        <p:nvSpPr>
          <p:cNvPr id="8" name="AutoForm1"/>
          <p:cNvSpPr>
            <a:extLst>
              <a:ext uri="smNativeData">
                <pr:smNativeData xmlns:pr="smNativeData" val="SMDATA_12_fw3zWhMAAAAlAAAAyQAAAA8BAAAAkAAAAEgAAACQAAAASAAAAAAAAAAAAAAAAAAAAAEAAABQAAAAMzMzMzMz5z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kAAAAAAQAAAAAAAAAAAAAAAAAAAAAAAAAAAAAAZAAAAGQAAAAAAAAAZAAAAGQAAAAVAAAAYAAAAAAAAAAAAAAADwAAACADAAAAAAAAAAAAAAEAAACgMgAAAAAAAAAAAAABAAAAf39/AAEAAABkAAAAAAAAABQAAABAHwAAAAAAACYAAAAAAAAAwOD//wAAAAAmAAAAZAAAABYAAABMAAAAAAAAAAAAAAAEAAAAAAAAAAEAAADu7OEKAAAAACgAAAAoAAAAZAAAAGQAAAAAAAAAzMzMAAAAAABQAAAAUAAAAGQAAABkAAAAAAAAABcAAAAUAAAAAAAAAAAAAAD/fwAA/38AAAAAAAAJAAAABAAAAP8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D0GwAAghEAAHIlAAA6FgAAAAAAAA=="/>
              </a:ext>
            </a:extLst>
          </p:cNvSpPr>
          <p:nvPr/>
        </p:nvSpPr>
        <p:spPr>
          <a:xfrm rot="19196470">
            <a:off x="4544060" y="2846070"/>
            <a:ext cx="1543050" cy="767080"/>
          </a:xfrm>
          <a:prstGeom prst="leftArrow">
            <a:avLst>
              <a:gd name="adj1" fmla="val 50000"/>
              <a:gd name="adj2" fmla="val 55319"/>
            </a:avLst>
          </a:prstGeom>
          <a:solidFill>
            <a:srgbClr val="D7472D"/>
          </a:solidFill>
          <a:ln w="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9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10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8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DA4AAC4KAAAAAAAAA=="/>
              </a:ext>
            </a:extLst>
          </p:cNvSpPr>
          <p:nvPr/>
        </p:nvSpPr>
        <p:spPr>
          <a:xfrm>
            <a:off x="8769985" y="6314440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Z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9. Patienten merken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5" name="Textbox1"/>
          <p:cNvSpPr txBox="1">
            <a:extLst>
              <a:ext uri="smNativeData">
                <pr:smNativeData xmlns:pr="smNativeData" val="SMDATA_12_fw3zWhMAAAAlAAAAEgAAAE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GEAcg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8AQAApgcAAJgKAAC2CQAAECAAAA=="/>
              </a:ext>
            </a:extLst>
          </p:cNvSpPr>
          <p:nvPr/>
        </p:nvSpPr>
        <p:spPr>
          <a:xfrm>
            <a:off x="281940" y="1243330"/>
            <a:ext cx="1440180" cy="335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600" b="1">
                <a:latin typeface="Quicksand Book" pitchFamily="1" charset="0"/>
                <a:ea typeface="Calibri" pitchFamily="2" charset="0"/>
                <a:cs typeface="Calibri" pitchFamily="2" charset="0"/>
              </a:rPr>
              <a:t>== &gt; **</a:t>
            </a:r>
            <a:endParaRPr lang="de-de" sz="1600" b="1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6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b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bgMAAIQNAACrNAAAihI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557530" y="2197100"/>
            <a:ext cx="8004175" cy="81661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7" name="Textbox2"/>
          <p:cNvSpPr txBox="1">
            <a:extLst>
              <a:ext uri="smNativeData">
                <pr:smNativeData xmlns:pr="smNativeData" val="SMDATA_12_fw3zWhMAAAAlAAAAEgAAAE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GEAcg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fAwAAqRkAAG00AAA5IAAAECAAAA=="/>
              </a:ext>
            </a:extLst>
          </p:cNvSpPr>
          <p:nvPr/>
        </p:nvSpPr>
        <p:spPr>
          <a:xfrm>
            <a:off x="629285" y="4171315"/>
            <a:ext cx="7893050" cy="1066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Die Patientin Blume ist somit in den Hintergrund gelegt. Ist die zweite Karteikarte fertig bearbeitet, wird der Befehl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600" b="1" i="0" u="none" strike="noStrike" kern="1" spc="0" baseline="0">
                <a:solidFill>
                  <a:schemeClr val="tx1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== &gt; **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wiederholt und die erste Karteikarte wird wieder angzeigt.</a:t>
            </a:r>
          </a:p>
        </p:txBody>
      </p:sp>
      <p:sp>
        <p:nvSpPr>
          <p:cNvPr id="8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T///8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9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v//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DA4AAC4KAAAAAAAAA=="/>
              </a:ext>
            </a:extLst>
          </p:cNvSpPr>
          <p:nvPr/>
        </p:nvSpPr>
        <p:spPr>
          <a:xfrm>
            <a:off x="8769985" y="6314440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Z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gB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CAdNo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NAQAAYAMAABUlAACgBQAAACAAAA=="/>
              </a:ext>
            </a:extLst>
          </p:cNvSpPr>
          <p:nvPr/>
        </p:nvSpPr>
        <p:spPr>
          <a:xfrm>
            <a:off x="252095" y="548640"/>
            <a:ext cx="5775960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10. Patient auf anderen Bildschirm übergeben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5" name="Textbox1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GAgAARQkAAMA1AAACDwAAAAAAAA=="/>
              </a:ext>
            </a:extLst>
          </p:cNvSpPr>
          <p:nvPr/>
        </p:nvSpPr>
        <p:spPr>
          <a:xfrm>
            <a:off x="410210" y="1506855"/>
            <a:ext cx="8327390" cy="93281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Um dem behandelnden Arzt den Patientenaufruf im Sprechzimmer zu vereinfachen, kann die MFA den Patienten, auf den Bildschirm des jeweiligen Sprechzimmers legen. </a:t>
            </a:r>
          </a:p>
        </p:txBody>
      </p:sp>
      <p:sp>
        <p:nvSpPr>
          <p:cNvPr id="6" name="Textbox2"/>
          <p:cNvSpPr txBox="1">
            <a:extLst>
              <a:ext uri="smNativeData">
                <pr:smNativeData xmlns:pr="smNativeData" val="SMDATA_12_fw3zWhMAAAAlAAAAEgAAAE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E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eAgAACRAAAHoLAAAZEgAAECAAAA=="/>
              </a:ext>
            </a:extLst>
          </p:cNvSpPr>
          <p:nvPr/>
        </p:nvSpPr>
        <p:spPr>
          <a:xfrm>
            <a:off x="425450" y="2606675"/>
            <a:ext cx="1440180" cy="335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600" b="1">
                <a:latin typeface="Quicksand Book" pitchFamily="1" charset="0"/>
                <a:ea typeface="Calibri" pitchFamily="2" charset="0"/>
                <a:cs typeface="Calibri" pitchFamily="2" charset="0"/>
              </a:rPr>
              <a:t>== &gt; * 345 </a:t>
            </a:r>
            <a:endParaRPr lang="de-de" sz="1600" b="1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7" name="Textbox3"/>
          <p:cNvSpPr txBox="1">
            <a:extLst>
              <a:ext uri="smNativeData">
                <pr:smNativeData xmlns:pr="smNativeData" val="SMDATA_12_fw3z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E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NAgAAGBUAAMA1AAAoHAAAAAAAAA=="/>
              </a:ext>
            </a:extLst>
          </p:cNvSpPr>
          <p:nvPr/>
        </p:nvSpPr>
        <p:spPr>
          <a:xfrm>
            <a:off x="414655" y="3429000"/>
            <a:ext cx="8322945" cy="11480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Der Arzt kann den Patienten sofort mit der Eingabe 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600" b="1">
                <a:latin typeface="Quicksand Book" pitchFamily="1" charset="0"/>
                <a:ea typeface="Calibri" pitchFamily="2" charset="0"/>
                <a:cs typeface="Calibri" pitchFamily="2" charset="0"/>
              </a:rPr>
              <a:t>== &gt; *</a:t>
            </a:r>
            <a:endParaRPr lang="de-de" sz="1600" b="1">
              <a:latin typeface="Quicksand Book" pitchFamily="1" charset="0"/>
              <a:ea typeface="Calibri" pitchFamily="2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ok" pitchFamily="1" charset="0"/>
                <a:ea typeface="Calibri" pitchFamily="2" charset="0"/>
                <a:cs typeface="Calibri" pitchFamily="2" charset="0"/>
              </a:defRPr>
            </a:pPr>
            <a:r>
              <a:t>aufrufen</a:t>
            </a:r>
          </a:p>
        </p:txBody>
      </p:sp>
      <p:sp>
        <p:nvSpPr>
          <p:cNvPr id="8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j///8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9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f//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DA4AAC4KAAAAAAAAA=="/>
              </a:ext>
            </a:extLst>
          </p:cNvSpPr>
          <p:nvPr/>
        </p:nvSpPr>
        <p:spPr>
          <a:xfrm>
            <a:off x="8769985" y="6314440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fw3z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0AEQ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10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AAAAALScAAL4qAAC9KAAAECAAAA=="/>
              </a:ext>
            </a:extLst>
          </p:cNvSpPr>
          <p:nvPr/>
        </p:nvSpPr>
        <p:spPr>
          <a:xfrm>
            <a:off x="0" y="6368415"/>
            <a:ext cx="6948170" cy="2540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 TI |  DSGVO | Termed | QA I+II | Labor | AMG | LABOR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 Tipps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4" name="Textfeld 3"/>
          <p:cNvSpPr>
            <a:extLst>
              <a:ext uri="smNativeData">
                <pr:smNativeData xmlns:pr="smNativeData" val="SMDATA_12_fw3z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AQAAYAMAAB0gAACgBQAAACAAAA=="/>
              </a:ext>
            </a:extLst>
          </p:cNvSpPr>
          <p:nvPr/>
        </p:nvSpPr>
        <p:spPr>
          <a:xfrm>
            <a:off x="251460" y="548640"/>
            <a:ext cx="4968875" cy="365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>
                <a:solidFill>
                  <a:srgbClr val="D7472D"/>
                </a:solidFill>
                <a:latin typeface="Quicksand Bold" pitchFamily="3" charset="0"/>
                <a:ea typeface="Calibri" pitchFamily="2" charset="0"/>
                <a:cs typeface="Calibri" pitchFamily="2" charset="0"/>
              </a:rPr>
              <a:t>11. Anwesenheitsliste</a:t>
            </a:r>
            <a:endParaRPr lang="de-de">
              <a:solidFill>
                <a:srgbClr val="D7472D"/>
              </a:solidFill>
              <a:latin typeface="Quicksand Bold" pitchFamily="3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fw3zWhMAAAAlAAAAEQAAAC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IAAk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NQIAAJEOAADgNQAAZRc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358775" y="2367915"/>
            <a:ext cx="8399145" cy="14351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Rechteck1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EAAAAAAAAA10ctA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IAgQAMAAAAEAAAAAAAAAAAAAAAAAAAAAAAAAAeAAAAaAAAAAAAAAAAAAAAAAAAAAAAAAAAAAAAECcAABAnAAAAAAAAAAAAAAAAAAAAAAAAAAAAAAAAAAAAAAAAAAAAABQAAAAAAAAAwMD/AAAAAABkAAAAMgAAAAAAAABkAAAAAAAAAH9/fwAKAAAAHwAAAFQAAADXRy0A////AQAAAAAAAAAAAAAAAAAAAAAAAAAAAAAAAAAAAAAAAAAAAAAAAH9/fwDu7OEDzMzMAMDA/wB/f38AAAAAAAAAAAAAAAAAAAAAAAAAAAAhAAAAGAAAABQAAAAWNgAAFycAADA4AABqKAAAAAAAAA=="/>
              </a:ext>
            </a:extLst>
          </p:cNvSpPr>
          <p:nvPr/>
        </p:nvSpPr>
        <p:spPr>
          <a:xfrm>
            <a:off x="8792210" y="6354445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  <a:r>
              <a:t> </a:t>
            </a:r>
          </a:p>
        </p:txBody>
      </p:sp>
      <p:sp>
        <p:nvSpPr>
          <p:cNvPr id="7" name="Rechteck2"/>
          <p:cNvSpPr>
            <a:extLst>
              <a:ext uri="smNativeData">
                <pr:smNativeData xmlns:pr="smNativeData" val="SMDATA_12_fw3z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z//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zNQAA2CYAADA4AAC4KAAAAAAAAA=="/>
              </a:ext>
            </a:extLst>
          </p:cNvSpPr>
          <p:nvPr/>
        </p:nvSpPr>
        <p:spPr>
          <a:xfrm>
            <a:off x="8769985" y="6314440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Jasmin Nigido</dc:creator>
  <cp:keywords/>
  <dc:description/>
  <cp:lastModifiedBy>jn</cp:lastModifiedBy>
  <cp:revision>0</cp:revision>
  <dcterms:created xsi:type="dcterms:W3CDTF">2017-02-21T10:56:09Z</dcterms:created>
  <dcterms:modified xsi:type="dcterms:W3CDTF">2018-05-09T17:02:23Z</dcterms:modified>
</cp:coreProperties>
</file>