
<file path=[Content_Types].xml><?xml version="1.0" encoding="utf-8"?>
<Types xmlns="http://schemas.openxmlformats.org/package/2006/content-types">
  <Default Extension="rels" ContentType="application/vnd.openxmlformats-package.relationships+xml"/>
  <Default Extension="xml" ContentType="application/xml"/>
  <Default Extension="vml" ContentType="application/vnd.openxmlformats-officedocument.vmlDrawing"/>
  <Default Extension="fntdata" ContentType="application/x-fontdata"/>
  <Default Extension="bmp" ContentType="image/bmp"/>
  <Default Extension="jpeg" ContentType="image/jpeg"/>
  <Default Extension="png" ContentType="image/png"/>
  <Default Extension="gif" ContentType="image/gif"/>
  <Default Extension="tif" ContentType="image/tif"/>
  <Default Extension="emf" ContentType="image/x-emf"/>
  <Default Extension="wmf" ContentType="image/x-wmf"/>
  <Default Extension="pct" ContentType="image/pct"/>
  <Default Extension="pcx" ContentType="image/pcx"/>
  <Default Extension="tga" ContentType="image/tga"/>
  <Default Extension="avi" ContentType="video/avi"/>
  <Default Extension="wmv" ContentType="video/wmv"/>
  <Default Extension="mpg" ContentType="video/mpeg"/>
  <Default Extension="mpeg" ContentType="video/mpeg"/>
  <Default Extension="mp2" ContentType="video/mpeg"/>
  <Default Extension="mp4" ContentType="video/mpeg"/>
  <Default Extension="wma" ContentType="audio/x-ms-wma"/>
  <Default Extension="mid" ContentType="audio/unknown"/>
  <Default Extension="midi" ContentType="audio/unknown"/>
  <Default Extension="rmi" ContentType="audio/unknown"/>
  <Default Extension="mp3" ContentType="audio/unknown"/>
  <Default Extension="wav" ContentType="audio/wav"/>
  <Default Extension="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theme/theme2.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Types>
</file>

<file path=_rels/.rels><?xml version="1.0" encoding="UTF-8" standalone="yes" ?>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48" r:id="rId5"/>
  </p:sldMasterIdLst>
  <p:notesMasterIdLst>
    <p:notesMasterId r:id="rId6"/>
  </p:notesMasterIdLst>
  <p:sldIdLst>
    <p:sldId id="261" r:id="rId7"/>
    <p:sldId id="258" r:id="rId8"/>
    <p:sldId id="260" r:id="rId9"/>
    <p:sldId id="262" r:id="rId10"/>
    <p:sldId id="264" r:id="rId11"/>
    <p:sldId id="265" r:id="rId12"/>
    <p:sldId id="266" r:id="rId13"/>
    <p:sldId id="267" r:id="rId14"/>
    <p:sldId id="268" r:id="rId15"/>
    <p:sldId id="269" r:id="rId16"/>
    <p:sldId id="270" r:id="rId17"/>
    <p:sldId id="273" r:id="rId18"/>
    <p:sldId id="282" r:id="rId19"/>
    <p:sldId id="283" r:id="rId20"/>
    <p:sldId id="284" r:id="rId21"/>
    <p:sldId id="275" r:id="rId22"/>
    <p:sldId id="277" r:id="rId23"/>
    <p:sldId id="274" r:id="rId24"/>
    <p:sldId id="285" r:id="rId25"/>
    <p:sldId id="286" r:id="rId26"/>
    <p:sldId id="271" r:id="rId27"/>
    <p:sldId id="272" r:id="rId28"/>
    <p:sldId id="280" r:id="rId29"/>
    <p:sldId id="279" r:id="rId30"/>
  </p:sldIdLst>
  <p:sldSz cx="9144000" cy="6858000"/>
  <p:notesSz cx="6858000" cy="9144000"/>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showNarration="1">
    <p:penClr>
      <a:srgbClr val="0000FF"/>
    </p:penClr>
  </p:showPr>
  <p:extLst>
    <p:ext uri="smNativeData">
      <pr:smAppRevision xmlns:pr="smNativeData" dt="1526484087" val="766"/>
    </p:ext>
  </p:extLst>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slideViewPr>
    <p:cSldViewPr showGuides="1">
      <p:cViewPr varScale="1">
        <p:scale>
          <a:sx n="106" d="100"/>
          <a:sy n="106" d="100"/>
        </p:scale>
        <p:origin x="650" y="209"/>
      </p:cViewPr>
      <p:guideLst>
        <p:guide orient="horz" pos="2160"/>
        <p:guide pos="2880"/>
      </p:guideLst>
    </p:cSldViewPr>
  </p:slideViewPr>
  <p:outlineViewPr>
    <p:cViewPr>
      <p:scale>
        <a:sx n="33" d="100"/>
        <a:sy n="33" d="100"/>
      </p:scale>
      <p:origin x="0" y="0"/>
    </p:cViewPr>
  </p:outlineViewPr>
  <p:sorterViewPr>
    <p:cViewPr>
      <p:scale>
        <a:sx n="32" d="100"/>
        <a:sy n="32" d="100"/>
      </p:scale>
      <p:origin x="0" y="0"/>
    </p:cViewPr>
  </p:sorterViewPr>
  <p:notesViewPr>
    <p:cSldViewPr showGuides="1">
      <p:cViewPr>
        <p:scale>
          <a:sx n="106" d="100"/>
          <a:sy n="106" d="100"/>
        </p:scale>
        <p:origin x="650" y="209"/>
      </p:cViewPr>
    </p:cSldViewPr>
  </p:notesViewPr>
  <p:gridSpacing cx="71755" cy="71755"/>
</p:viewPr>
</file>

<file path=ppt/_rels/presentation.xml.rels><?xml version="1.0" encoding="UTF-8" standalone="yes" ?>
<Relationships xmlns="http://schemas.openxmlformats.org/package/2006/relationships"><Relationship Id="rId1" Type="http://schemas.openxmlformats.org/officeDocument/2006/relationships/theme" Target="theme/theme1.xml"/><Relationship Id="rId2" Type="http://schemas.openxmlformats.org/officeDocument/2006/relationships/tableStyles" Target="tableStyles.xml"/><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30" Type="http://schemas.openxmlformats.org/officeDocument/2006/relationships/slide" Target="slides/slide24.xml"/></Relationships>
</file>

<file path=ppt/notesMasters/_rels/notesMaster1.xml.rels><?xml version="1.0" encoding="UTF-8" standalone="yes" ?>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p="http://schemas.openxmlformats.org/presentationml/2006/main" xmlns:r="http://schemas.openxmlformats.org/officeDocument/2006/relationships" xmlns:a="http://schemas.openxmlformats.org/drawing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AAAAAAAAAAEgSAADQAgAAEAAAAA=="/>
              </a:ext>
            </a:extLst>
          </p:cNvSpPr>
          <p:nvPr>
            <p:ph type="hdr" sz="quarter"/>
          </p:nvPr>
        </p:nvSpPr>
        <p:spPr>
          <a:xfrm>
            <a:off x="0" y="0"/>
            <a:ext cx="2971800" cy="4572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lgn="l">
              <a:defRPr lang="de-de" sz="1200"/>
            </a:pPr>
          </a:p>
        </p:txBody>
      </p:sp>
      <p:sp>
        <p:nvSpPr>
          <p:cNvPr id="3" name="Datum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mFwAAAAAAAC4qAADQAgAAEAAAAA=="/>
              </a:ext>
            </a:extLst>
          </p:cNvSpPr>
          <p:nvPr>
            <p:ph type="dt" idx="1"/>
          </p:nvPr>
        </p:nvSpPr>
        <p:spPr>
          <a:xfrm>
            <a:off x="3884930" y="0"/>
            <a:ext cx="2971800" cy="4572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lgn="r">
              <a:defRPr lang="de-de" sz="1200"/>
            </a:pPr>
            <a:fld id="{1ED81229-67F3-8DE4-BD60-91B15C2E4BC4}" type="datetime1">
              <a:t>30.04.2018</a:t>
            </a:fld>
          </a:p>
        </p:txBody>
      </p:sp>
      <p:sp>
        <p:nvSpPr>
          <p:cNvPr id="4" name="Folienbildplatzhalter 3"/>
          <p:cNvSpPr>
            <a:spLocks noGrp="1" noChangeArrowheads="1"/>
            <a:extLst>
              <a:ext uri="smNativeData">
                <pr:smNativeData xmlns:pr="smNativeData" val="SMDATA_12_d0z8WhMAAAAlAAAAZAAAAC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IBwAAOAQAACgjAABQGQAAEAAAAA=="/>
              </a:ext>
            </a:extLst>
          </p:cNvSpPr>
          <p:nvPr>
            <p:ph type="sldImg" idx="2"/>
          </p:nvPr>
        </p:nvSpPr>
        <p:spPr>
          <a:xfrm>
            <a:off x="1143000" y="685800"/>
            <a:ext cx="4572000" cy="3429000"/>
          </a:xfrm>
          <a:prstGeom prst="rect">
            <a:avLst/>
          </a:prstGeom>
          <a:noFill/>
          <a:ln w="12700" cap="flat" cmpd="sng" algn="ctr">
            <a:solidFill>
              <a:srgbClr val="000000"/>
            </a:solid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lang="de-de"/>
            </a:pPr>
          </a:p>
        </p:txBody>
      </p:sp>
      <p:sp>
        <p:nvSpPr>
          <p:cNvPr id="5" name="Notizenplatzhalter 4"/>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BAAAuBoAAPglAAAINAAAEAAAAA=="/>
              </a:ext>
            </a:extLst>
          </p:cNvSpPr>
          <p:nvPr>
            <p:ph type="body" idx="3"/>
          </p:nvPr>
        </p:nvSpPr>
        <p:spPr>
          <a:xfrm>
            <a:off x="685800" y="4343400"/>
            <a:ext cx="5486400" cy="41148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lang="de-de"/>
            </a:pPr>
            <a:r>
              <a:t>Textmasterformat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6" name="Fußzeilenplatzhalter 5"/>
          <p:cNvSpPr>
            <a:spLocks noGrp="1" noChangeArrowheads="1"/>
            <a:extLst>
              <a:ext uri="smNativeData">
                <pr:smNativeData xmlns:pr="smNativeData" val="SMDATA_12_d0z8Wh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AAAAAbjUAAEgSAAA+OAAAEAAAAA=="/>
              </a:ext>
            </a:extLst>
          </p:cNvSpPr>
          <p:nvPr>
            <p:ph type="ftr" sz="quarter" idx="4"/>
          </p:nvPr>
        </p:nvSpPr>
        <p:spPr>
          <a:xfrm>
            <a:off x="0" y="8685530"/>
            <a:ext cx="2971800" cy="4572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b">
            <a:prstTxWarp prst="textNoShape">
              <a:avLst/>
            </a:prstTxWarp>
          </a:bodyPr>
          <a:lstStyle/>
          <a:p>
            <a:pPr algn="l">
              <a:defRPr lang="de-de" sz="1200"/>
            </a:pPr>
          </a:p>
        </p:txBody>
      </p:sp>
      <p:sp>
        <p:nvSpPr>
          <p:cNvPr id="7" name="Foliennummernplatzhalter 6"/>
          <p:cNvSpPr>
            <a:spLocks noGrp="1" noChangeArrowheads="1"/>
            <a:extLst>
              <a:ext uri="smNativeData">
                <pr:smNativeData xmlns:pr="smNativeData" val="SMDATA_12_d0z8Wh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mFwAAbjUAAC4qAAA+OAAAEAAAAA=="/>
              </a:ext>
            </a:extLst>
          </p:cNvSpPr>
          <p:nvPr>
            <p:ph type="sldNum" sz="quarter" idx="5"/>
          </p:nvPr>
        </p:nvSpPr>
        <p:spPr>
          <a:xfrm>
            <a:off x="3884930" y="8685530"/>
            <a:ext cx="2971800" cy="4572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b">
            <a:prstTxWarp prst="textNoShape">
              <a:avLst/>
            </a:prstTxWarp>
          </a:bodyPr>
          <a:lstStyle/>
          <a:p>
            <a:pPr algn="r">
              <a:defRPr lang="de-de" sz="1200"/>
            </a:pPr>
            <a:fld id="{1ED857B3-FDF3-8DA1-BD60-0BF4192E4B5E}" type="slidenum">
              <a:t>‹Nr.›</a:t>
            </a:fld>
          </a:p>
        </p:txBody>
      </p:sp>
    </p:spTree>
  </p:cSld>
  <p:clrMap bg1="lt1" tx1="dk1" bg2="lt2" tx2="dk2" accent1="accent1" accent2="accent2" accent3="accent3" accent4="accent4" accent5="accent5" accent6="accent6" hlink="hlink" folHlink="folHlink"/>
  <p:hf sldNum="0" hdr="0" ftr="0" dt="0"/>
  <p:notesStyle>
    <a:lvl1pPr marL="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5pPr>
  </p:notesStyle>
</p:notesMaster>
</file>

<file path=ppt/notesSlides/_rels/notesSlide1.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p="http://schemas.openxmlformats.org/presentationml/2006/main" xmlns:r="http://schemas.openxmlformats.org/officeDocument/2006/relationships" xmlns:a="http://schemas.openxmlformats.org/drawing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ChangeArrowheads="1"/>
            <a:extLst>
              <a:ext uri="smNativeData">
                <pr:smNativeData xmlns:pr="smNativeData" val="SMDATA_12_d0z8WhMAAAAlAAAAZAAAAC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IBwAAOAQAACgjAABQGQAAEAAAAA=="/>
              </a:ext>
            </a:extLst>
          </p:cNvSpPr>
          <p:nvPr>
            <p:ph type="sldImg"/>
          </p:nvPr>
        </p:nvSpPr>
        <p:spPr>
          <a:xfrm>
            <a:off x="1143000" y="685800"/>
            <a:ext cx="4572000" cy="3429000"/>
          </a:xfrm>
          <a:prstGeom prst="rect">
            <a:avLst/>
          </a:prstGeom>
          <a:noFill/>
          <a:ln w="12700" cap="flat" cmpd="sng" algn="ctr">
            <a:solidFill>
              <a:srgbClr val="000000"/>
            </a:solidFill>
            <a:prstDash val="solid"/>
            <a:headEnd type="none" w="med" len="med"/>
            <a:tailEnd type="none" w="med" len="med"/>
          </a:ln>
          <a:effectLst/>
        </p:spPr>
      </p:sp>
      <p:sp>
        <p:nvSpPr>
          <p:cNvPr id="3" name="Notizen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BAAAuBoAAPglAAAINAAAEAAAAA=="/>
              </a:ext>
            </a:extLst>
          </p:cNvSpPr>
          <p:nvPr>
            <p:ph type="body" idx="1"/>
          </p:nvPr>
        </p:nvSpPr>
        <p:spPr>
          <a:xfrm>
            <a:off x="685800" y="4343400"/>
            <a:ext cx="5486400" cy="41148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lang="de-de"/>
            </a:pPr>
          </a:p>
        </p:txBody>
      </p:sp>
      <p:sp>
        <p:nvSpPr>
          <p:cNvPr id="4" name="Foliennummernplatzhalter 3"/>
          <p:cNvSpPr>
            <a:spLocks noGrp="1" noChangeArrowheads="1"/>
            <a:extLst>
              <a:ext uri="smNativeData">
                <pr:smNativeData xmlns:pr="smNativeData" val="SMDATA_12_d0z8Wh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CAdN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mFwAAbjUAAC4qAAA+OAAAEAAAAA=="/>
              </a:ext>
            </a:extLst>
          </p:cNvSpPr>
          <p:nvPr>
            <p:ph type="sldNum" sz="quarter" idx="4294967295"/>
          </p:nvPr>
        </p:nvSpPr>
        <p:spPr>
          <a:xfrm>
            <a:off x="3884930" y="8685530"/>
            <a:ext cx="2971800" cy="4572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b">
            <a:prstTxWarp prst="textNoShape">
              <a:avLst/>
            </a:prstTxWarp>
          </a:bodyPr>
          <a:lstStyle/>
          <a:p>
            <a:pPr>
              <a:defRPr lang="de-de"/>
            </a:pPr>
            <a:fld id="{1ED812CF-81F3-8DE4-BD60-77B15C2E4B22}" type="slidenum">
              <a:t>2</a:t>
            </a:fld>
          </a:p>
        </p:txBody>
      </p:sp>
    </p:spTree>
  </p:cSld>
  <p:clrMapOvr>
    <a:masterClrMapping/>
  </p:clrMapOvr>
</p:notes>
</file>

<file path=ppt/notesSlides/notesSlide2.xml><?xml version="1.0" encoding="utf-8"?>
<p:notes xmlns:p="http://schemas.openxmlformats.org/presentationml/2006/main" xmlns:r="http://schemas.openxmlformats.org/officeDocument/2006/relationships" xmlns:a="http://schemas.openxmlformats.org/drawing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ChangeArrowheads="1"/>
            <a:extLst>
              <a:ext uri="smNativeData">
                <pr:smNativeData xmlns:pr="smNativeData" val="SMDATA_12_d0z8WhMAAAAlAAAAZAAAAC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AIBwAAOAQAACgjAABQGQAAEAAAAA=="/>
              </a:ext>
            </a:extLst>
          </p:cNvSpPr>
          <p:nvPr>
            <p:ph type="sldImg"/>
          </p:nvPr>
        </p:nvSpPr>
        <p:spPr>
          <a:xfrm>
            <a:off x="1143000" y="685800"/>
            <a:ext cx="4572000" cy="3429000"/>
          </a:xfrm>
          <a:prstGeom prst="rect">
            <a:avLst/>
          </a:prstGeom>
          <a:noFill/>
          <a:ln w="12700" cap="flat" cmpd="sng" algn="ctr">
            <a:solidFill>
              <a:srgbClr val="000000"/>
            </a:solidFill>
            <a:prstDash val="solid"/>
            <a:headEnd type="none" w="med" len="med"/>
            <a:tailEnd type="none" w="med" len="med"/>
          </a:ln>
          <a:effectLst/>
        </p:spPr>
      </p:sp>
      <p:sp>
        <p:nvSpPr>
          <p:cNvPr id="3" name="Notizen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BAAAuBoAAPglAAAINAAAEAAAAA=="/>
              </a:ext>
            </a:extLst>
          </p:cNvSpPr>
          <p:nvPr>
            <p:ph type="body" idx="1"/>
          </p:nvPr>
        </p:nvSpPr>
        <p:spPr>
          <a:xfrm>
            <a:off x="685800" y="4343400"/>
            <a:ext cx="5486400" cy="41148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lang="de-de"/>
            </a:pPr>
          </a:p>
        </p:txBody>
      </p:sp>
      <p:sp>
        <p:nvSpPr>
          <p:cNvPr id="4" name="Foliennummernplatzhalter 3"/>
          <p:cNvSpPr>
            <a:spLocks noGrp="1" noChangeArrowheads="1"/>
            <a:extLst>
              <a:ext uri="smNativeData">
                <pr:smNativeData xmlns:pr="smNativeData" val="SMDATA_12_d0z8WhMAAAAlAAAAZAAAAA0AAAAAkAAAAEgAAACQAAAASAAAAAAAAAAC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mFwAAbjUAAC4qAAA+OAAAEAAAAA=="/>
              </a:ext>
            </a:extLst>
          </p:cNvSpPr>
          <p:nvPr>
            <p:ph type="sldNum" sz="quarter" idx="4294967295"/>
          </p:nvPr>
        </p:nvSpPr>
        <p:spPr>
          <a:xfrm>
            <a:off x="3884930" y="8685530"/>
            <a:ext cx="2971800" cy="4572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b">
            <a:prstTxWarp prst="textNoShape">
              <a:avLst/>
            </a:prstTxWarp>
          </a:bodyPr>
          <a:lstStyle/>
          <a:p>
            <a:pPr>
              <a:defRPr lang="de-de"/>
            </a:pPr>
            <a:fld id="{1ED83000-4EF3-8DC6-BD60-B8937E2E4BED}" type="slidenum">
              <a:t>3</a:t>
            </a:fld>
          </a:p>
        </p:txBody>
      </p:sp>
    </p:spTree>
  </p:cSld>
  <p:clrMapOvr>
    <a:masterClrMapping/>
  </p:clrMapOvr>
</p:notes>
</file>

<file path=ppt/slideLayouts/_rels/slideLayout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r="http://schemas.openxmlformats.org/officeDocument/2006/relationships" xmlns:a="http://schemas.openxmlformats.org/drawingml/2006/main" type="title" preserve="1">
  <p:cSld name="Titelfolie">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c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BAAAHg0AAAg0AACkFQAAEAAAAA=="/>
              </a:ext>
            </a:extLst>
          </p:cNvSpPr>
          <p:nvPr>
            <p:ph type="ctrTitle"/>
          </p:nvPr>
        </p:nvSpPr>
        <p:spPr>
          <a:xfrm>
            <a:off x="685800" y="2132330"/>
            <a:ext cx="7772400" cy="138557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Folienuntertitel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wCAAA4BcAANAvAAC4IgAAEAAAAA=="/>
              </a:ext>
            </a:extLst>
          </p:cNvSpPr>
          <p:nvPr>
            <p:ph type="subTitle" idx="1"/>
          </p:nvPr>
        </p:nvSpPr>
        <p:spPr>
          <a:xfrm>
            <a:off x="1371600" y="3881120"/>
            <a:ext cx="6400800" cy="176276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lvl1pPr marL="0" marR="0" indent="0" algn="ctr" defTabSz="914400">
              <a:lnSpc>
                <a:spcPct val="100000"/>
              </a:lnSpc>
              <a:spcBef>
                <a:spcPts val="0"/>
              </a:spcBef>
              <a:spcAft>
                <a:spcPts val="0"/>
              </a:spcAft>
              <a:buNone/>
              <a:tabLst/>
              <a:defRPr lang="de-de" sz="3200" b="0" i="0" u="none" strike="noStrike" kern="1" spc="0" baseline="0">
                <a:solidFill>
                  <a:srgbClr val="8C8C8C"/>
                </a:solidFill>
                <a:effectLst/>
                <a:latin typeface="Calibri" pitchFamily="2" charset="0"/>
                <a:ea typeface="Calibri" pitchFamily="2" charset="0"/>
                <a:cs typeface="Calibri" pitchFamily="2" charset="0"/>
              </a:defRPr>
            </a:lvl1pPr>
            <a:lvl2pPr marL="457200" marR="0" indent="0" algn="ctr" defTabSz="914400">
              <a:lnSpc>
                <a:spcPct val="100000"/>
              </a:lnSpc>
              <a:spcBef>
                <a:spcPts val="0"/>
              </a:spcBef>
              <a:spcAft>
                <a:spcPts val="0"/>
              </a:spcAft>
              <a:buNone/>
              <a:tabLst/>
              <a:defRPr lang="de-de" sz="2800" b="0" i="0" u="none" strike="noStrike" kern="1" spc="0" baseline="0">
                <a:solidFill>
                  <a:srgbClr val="8C8C8C"/>
                </a:solidFill>
                <a:effectLst/>
                <a:latin typeface="Calibri" pitchFamily="2" charset="0"/>
                <a:ea typeface="Calibri" pitchFamily="2" charset="0"/>
                <a:cs typeface="Calibri" pitchFamily="2" charset="0"/>
              </a:defRPr>
            </a:lvl2pPr>
            <a:lvl3pPr marL="914400" marR="0" indent="0" algn="ctr" defTabSz="914400">
              <a:lnSpc>
                <a:spcPct val="100000"/>
              </a:lnSpc>
              <a:spcBef>
                <a:spcPts val="0"/>
              </a:spcBef>
              <a:spcAft>
                <a:spcPts val="0"/>
              </a:spcAft>
              <a:buNone/>
              <a:tabLst/>
              <a:defRPr lang="de-de" sz="2400" b="0" i="0" u="none" strike="noStrike" kern="1" spc="0" baseline="0">
                <a:solidFill>
                  <a:srgbClr val="8C8C8C"/>
                </a:solidFill>
                <a:effectLst/>
                <a:latin typeface="Calibri" pitchFamily="2" charset="0"/>
                <a:ea typeface="Calibri" pitchFamily="2" charset="0"/>
                <a:cs typeface="Calibri" pitchFamily="2" charset="0"/>
              </a:defRPr>
            </a:lvl3pPr>
            <a:lvl4pPr marL="1371600" marR="0" indent="0" algn="ctr" defTabSz="914400">
              <a:lnSpc>
                <a:spcPct val="100000"/>
              </a:lnSpc>
              <a:spcBef>
                <a:spcPts val="0"/>
              </a:spcBef>
              <a:spcAft>
                <a:spcPts val="0"/>
              </a:spcAft>
              <a:buNone/>
              <a:tabLst/>
              <a:defRPr lang="de-de" sz="2000" b="0" i="0" u="none" strike="noStrike" kern="1" spc="0" baseline="0">
                <a:solidFill>
                  <a:srgbClr val="8C8C8C"/>
                </a:solidFill>
                <a:effectLst/>
                <a:latin typeface="Calibri" pitchFamily="2" charset="0"/>
                <a:ea typeface="Calibri" pitchFamily="2" charset="0"/>
                <a:cs typeface="Calibri" pitchFamily="2" charset="0"/>
              </a:defRPr>
            </a:lvl4pPr>
            <a:lvl5pPr marL="1828800" marR="0" indent="0" algn="ctr" defTabSz="914400">
              <a:lnSpc>
                <a:spcPct val="100000"/>
              </a:lnSpc>
              <a:spcBef>
                <a:spcPts val="0"/>
              </a:spcBef>
              <a:spcAft>
                <a:spcPts val="0"/>
              </a:spcAft>
              <a:buNone/>
              <a:tabLst/>
              <a:defRPr lang="de-de" sz="2000" b="0" i="0" u="none" strike="noStrike" kern="1" spc="0" baseline="0">
                <a:solidFill>
                  <a:srgbClr val="8C8C8C"/>
                </a:solidFill>
                <a:effectLst/>
                <a:latin typeface="Calibri" pitchFamily="2" charset="0"/>
                <a:ea typeface="Calibri" pitchFamily="2" charset="0"/>
                <a:cs typeface="Calibri" pitchFamily="2" charset="0"/>
              </a:defRPr>
            </a:lvl5pPr>
          </a:lstStyle>
          <a:p>
            <a:pPr>
              <a:defRPr/>
            </a:pPr>
          </a:p>
        </p:txBody>
      </p:sp>
      <p:sp>
        <p:nvSpPr>
          <p:cNvPr id="4"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DAB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5CB4-FAF3-8DAA-BD60-0CFF122E4B59}" type="slidenum">
              <a:t/>
            </a:fld>
          </a:p>
        </p:txBody>
      </p:sp>
      <p:sp>
        <p:nvSpPr>
          <p:cNvPr id="5"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9hOmU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6"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0C69-27F3-8DFA-BD60-D1AF422E4B84}" type="datetime1">
              <a:t/>
            </a:fld>
          </a:p>
        </p:txBody>
      </p:sp>
    </p:spTree>
  </p:cSld>
  <p:clrMapOvr>
    <a:masterClrMapping/>
  </p:clrMapOvr>
</p:sldLayout>
</file>

<file path=ppt/slideLayouts/slideLayout10.xml><?xml version="1.0" encoding="utf-8"?>
<p:sldLayout xmlns:p="http://schemas.openxmlformats.org/presentationml/2006/main" xmlns:r="http://schemas.openxmlformats.org/officeDocument/2006/relationships" xmlns:a="http://schemas.openxmlformats.org/drawingml/2006/main" type="twoObjAndObj" preserve="1">
  <p:cSld name="Titel und zwei Spalten, linke Spalte getei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DMbAADXFgAAEAAAAA=="/>
              </a:ext>
            </a:extLst>
          </p:cNvSpPr>
          <p:nvPr>
            <p:ph type="obj" sz="quarter" idx="1"/>
          </p:nvPr>
        </p:nvSpPr>
        <p:spPr>
          <a:xfrm>
            <a:off x="457200" y="1600200"/>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3"/>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RgAADMbAACwJQAAEAAAAA=="/>
              </a:ext>
            </a:extLst>
          </p:cNvSpPr>
          <p:nvPr>
            <p:ph type="obj" sz="quarter" idx="2"/>
          </p:nvPr>
        </p:nvSpPr>
        <p:spPr>
          <a:xfrm>
            <a:off x="457200" y="4013835"/>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2AkAAHA1AACwJQAAEAAAAA=="/>
              </a:ext>
            </a:extLst>
          </p:cNvSpPr>
          <p:nvPr>
            <p:ph type="obj" sz="half" idx="3"/>
          </p:nvPr>
        </p:nvSpPr>
        <p:spPr>
          <a:xfrm>
            <a:off x="4722495" y="1600200"/>
            <a:ext cx="3964305"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297F-31F3-8DDF-BD60-C78A672E4B92}" type="slidenum">
              <a:t/>
            </a:fld>
          </a:p>
        </p:txBody>
      </p:sp>
      <p:sp>
        <p:nvSpPr>
          <p:cNvPr id="7"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FB3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8"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3508-46F3-8DC3-BD60-B0967B2E4BE5}" type="datetime1">
              <a:t/>
            </a:fld>
          </a:p>
        </p:txBody>
      </p:sp>
    </p:spTree>
  </p:cSld>
  <p:clrMapOvr>
    <a:masterClrMapping/>
  </p:clrMapOvr>
</p:sldLayout>
</file>

<file path=ppt/slideLayouts/slideLayout11.xml><?xml version="1.0" encoding="utf-8"?>
<p:sldLayout xmlns:p="http://schemas.openxmlformats.org/presentationml/2006/main" xmlns:r="http://schemas.openxmlformats.org/officeDocument/2006/relationships" xmlns:a="http://schemas.openxmlformats.org/drawingml/2006/main" type="twoTxTwoObj" preserve="1">
  <p:cSld name="Titel und zwei Zeilen, untere Zeile getei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HA1AADXFgAAEAAAAA=="/>
              </a:ext>
            </a:extLst>
          </p:cNvSpPr>
          <p:nvPr>
            <p:ph type="obj" sz="half" idx="1"/>
          </p:nvPr>
        </p:nvSpPr>
        <p:spPr>
          <a:xfrm>
            <a:off x="457200" y="1600200"/>
            <a:ext cx="8229600"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3"/>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RgAADMbAACwJQAAEAAAAA=="/>
              </a:ext>
            </a:extLst>
          </p:cNvSpPr>
          <p:nvPr>
            <p:ph type="obj" sz="quarter" idx="2"/>
          </p:nvPr>
        </p:nvSpPr>
        <p:spPr>
          <a:xfrm>
            <a:off x="457200" y="4013835"/>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sRgAAHA1AACwJQAAEAAAAA=="/>
              </a:ext>
            </a:extLst>
          </p:cNvSpPr>
          <p:nvPr>
            <p:ph type="obj" sz="quarter" idx="3"/>
          </p:nvPr>
        </p:nvSpPr>
        <p:spPr>
          <a:xfrm>
            <a:off x="4722495" y="4013835"/>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6966-28F3-8D9F-BD60-DECA272E4B8B}" type="slidenum">
              <a:t/>
            </a:fld>
          </a:p>
        </p:txBody>
      </p:sp>
      <p:sp>
        <p:nvSpPr>
          <p:cNvPr id="7"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8"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528A-C4F3-8DA4-BD60-32F11C2E4B67}" type="datetime1">
              <a:t/>
            </a:fld>
          </a:p>
        </p:txBody>
      </p:sp>
    </p:spTree>
  </p:cSld>
  <p:clrMapOvr>
    <a:masterClrMapping/>
  </p:clrMapOvr>
</p:sldLayout>
</file>

<file path=ppt/slideLayouts/slideLayout12.xml><?xml version="1.0" encoding="utf-8"?>
<p:sldLayout xmlns:p="http://schemas.openxmlformats.org/presentationml/2006/main" xmlns:r="http://schemas.openxmlformats.org/officeDocument/2006/relationships" xmlns:a="http://schemas.openxmlformats.org/drawingml/2006/main" type="twoObjOverTx" preserve="1">
  <p:cSld name="Titel und zwei Zeilen, obere Zeile getei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xzdC8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DZ0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DMbAADXFgAAEAAAAA=="/>
              </a:ext>
            </a:extLst>
          </p:cNvSpPr>
          <p:nvPr>
            <p:ph type="obj" sz="quarter" idx="1"/>
          </p:nvPr>
        </p:nvSpPr>
        <p:spPr>
          <a:xfrm>
            <a:off x="457200" y="1600200"/>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3"/>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HJtPjw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2AkAAHA1AADXFgAAEAAAAA=="/>
              </a:ext>
            </a:extLst>
          </p:cNvSpPr>
          <p:nvPr>
            <p:ph type="obj" sz="quarter" idx="2"/>
          </p:nvPr>
        </p:nvSpPr>
        <p:spPr>
          <a:xfrm>
            <a:off x="4722495" y="1600200"/>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RgAAHA1AACwJQAAEAAAAA=="/>
              </a:ext>
            </a:extLst>
          </p:cNvSpPr>
          <p:nvPr>
            <p:ph type="obj" sz="half" idx="3"/>
          </p:nvPr>
        </p:nvSpPr>
        <p:spPr>
          <a:xfrm>
            <a:off x="457200" y="4013835"/>
            <a:ext cx="8229600"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10F4-BAF3-8DE6-BD60-4CB35E2E4B19}" type="slidenum">
              <a:t/>
            </a:fld>
          </a:p>
        </p:txBody>
      </p:sp>
      <p:sp>
        <p:nvSpPr>
          <p:cNvPr id="7"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9hOmU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8"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34CF-81F3-8DC2-BD60-77977A2E4B22}" type="datetime1">
              <a:t/>
            </a:fld>
          </a:p>
        </p:txBody>
      </p:sp>
    </p:spTree>
  </p:cSld>
  <p:clrMapOvr>
    <a:masterClrMapping/>
  </p:clrMapOvr>
</p:sldLayout>
</file>

<file path=ppt/slideLayouts/slideLayout2.xml><?xml version="1.0" encoding="utf-8"?>
<p:sldLayout xmlns:p="http://schemas.openxmlformats.org/presentationml/2006/main" xmlns:r="http://schemas.openxmlformats.org/officeDocument/2006/relationships" xmlns:a="http://schemas.openxmlformats.org/drawingml/2006/main" type="obj" preserve="1">
  <p:cSld name="Titel und Inha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9hOmU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EC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HA1AACwJQAAEAAAAA=="/>
              </a:ext>
            </a:extLst>
          </p:cNvSpPr>
          <p:nvPr>
            <p:ph type="obj"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4"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1E21-6FF3-8DE8-BD60-99BD502E4BCC}" type="slidenum">
              <a:t/>
            </a:fld>
          </a:p>
        </p:txBody>
      </p:sp>
      <p:sp>
        <p:nvSpPr>
          <p:cNvPr id="5"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6"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9hOmU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3035-7BF3-8DC6-BD60-8D937E2E4BD8}" type="datetime1">
              <a:t/>
            </a:fld>
          </a:p>
        </p:txBody>
      </p:sp>
    </p:spTree>
  </p:cSld>
  <p:clrMapOvr>
    <a:masterClrMapping/>
  </p:clrMapOvr>
</p:sldLayout>
</file>

<file path=ppt/slideLayouts/slideLayout3.xml><?xml version="1.0" encoding="utf-8"?>
<p:sldLayout xmlns:p="http://schemas.openxmlformats.org/presentationml/2006/main" xmlns:r="http://schemas.openxmlformats.org/officeDocument/2006/relationships" xmlns:a="http://schemas.openxmlformats.org/drawingml/2006/main" type="twoObj" preserve="1">
  <p:cSld name="Titel und zwei Spalten">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DMbAACwJQAAEAAAAA=="/>
              </a:ext>
            </a:extLst>
          </p:cNvSpPr>
          <p:nvPr>
            <p:ph type="obj" sz="half" idx="1"/>
          </p:nvPr>
        </p:nvSpPr>
        <p:spPr>
          <a:xfrm>
            <a:off x="457200" y="1600200"/>
            <a:ext cx="3964305"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2AkAAHA1AACwJQAAEAAAAA=="/>
              </a:ext>
            </a:extLst>
          </p:cNvSpPr>
          <p:nvPr>
            <p:ph type="obj" sz="half" idx="2"/>
          </p:nvPr>
        </p:nvSpPr>
        <p:spPr>
          <a:xfrm>
            <a:off x="4722495" y="1600200"/>
            <a:ext cx="3964305"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14F1-BFF3-8DE2-BD60-49B75A2E4B1C}" type="slidenum">
              <a:t/>
            </a:fld>
          </a:p>
        </p:txBody>
      </p:sp>
      <p:sp>
        <p:nvSpPr>
          <p:cNvPr id="6"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7"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46C4-8AF3-8DB0-BD60-7CE5082E4B29}" type="datetime1">
              <a:t/>
            </a:fld>
          </a:p>
        </p:txBody>
      </p:sp>
    </p:spTree>
  </p:cSld>
  <p:clrMapOvr>
    <a:masterClrMapping/>
  </p:clrMapOvr>
</p:sldLayout>
</file>

<file path=ppt/slideLayouts/slideLayout4.xml><?xml version="1.0" encoding="utf-8"?>
<p:sldLayout xmlns:p="http://schemas.openxmlformats.org/presentationml/2006/main" xmlns:r="http://schemas.openxmlformats.org/officeDocument/2006/relationships" xmlns:a="http://schemas.openxmlformats.org/drawingml/2006/main" type="titleOnly" preserve="1">
  <p:cSld name="Nur Titel">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1EA1-EFF3-8DE8-BD60-19BD502E4B4C}" type="slidenum">
              <a:t/>
            </a:fld>
          </a:p>
        </p:txBody>
      </p:sp>
      <p:sp>
        <p:nvSpPr>
          <p:cNvPr id="4"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5"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36F3-BDF3-8DC0-BD60-4B95782E4B1E}" type="datetime1">
              <a:t/>
            </a:fld>
          </a:p>
        </p:txBody>
      </p:sp>
    </p:spTree>
  </p:cSld>
  <p:clrMapOvr>
    <a:masterClrMapping/>
  </p:clrMapOvr>
</p:sldLayout>
</file>

<file path=ppt/slideLayouts/slideLayout5.xml><?xml version="1.0" encoding="utf-8"?>
<p:sldLayout xmlns:p="http://schemas.openxmlformats.org/presentationml/2006/main" xmlns:r="http://schemas.openxmlformats.org/officeDocument/2006/relationships" xmlns:a="http://schemas.openxmlformats.org/drawingml/2006/main" type="blank" preserve="1">
  <p:cSld name="Leere Folie">
    <p:spTree>
      <p:nvGrpSpPr>
        <p:cNvPr id="1" name=""/>
        <p:cNvGrpSpPr/>
        <p:nvPr/>
      </p:nvGrpSpPr>
      <p:grpSpPr>
        <a:xfrm>
          <a:off x="0" y="0"/>
          <a:ext cx="0" cy="0"/>
          <a:chOff x="0" y="0"/>
          <a:chExt cx="0" cy="0"/>
        </a:xfrm>
      </p:grpSpPr>
      <p:sp>
        <p:nvSpPr>
          <p:cNvPr id="2"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3414-5AF3-8DC2-BD60-AC977A2E4BF9}" type="slidenum">
              <a:t/>
            </a:fld>
          </a:p>
        </p:txBody>
      </p:sp>
      <p:sp>
        <p:nvSpPr>
          <p:cNvPr id="3"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4"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4961-2FF3-8DBF-BD60-D9EA072E4B8C}" type="datetime1">
              <a:t/>
            </a:fld>
          </a:p>
        </p:txBody>
      </p:sp>
    </p:spTree>
  </p:cSld>
  <p:clrMapOvr>
    <a:masterClrMapping/>
  </p:clrMapOvr>
</p:sldLayout>
</file>

<file path=ppt/slideLayouts/slideLayout6.xml><?xml version="1.0" encoding="utf-8"?>
<p:sldLayout xmlns:p="http://schemas.openxmlformats.org/presentationml/2006/main" xmlns:r="http://schemas.openxmlformats.org/officeDocument/2006/relationships" xmlns:a="http://schemas.openxmlformats.org/drawingml/2006/main" type="objOnly" preserve="1">
  <p:cSld name="Nur Inhalt">
    <p:spTree>
      <p:nvGrpSpPr>
        <p:cNvPr id="1" name=""/>
        <p:cNvGrpSpPr/>
        <p:nvPr/>
      </p:nvGrpSpPr>
      <p:grpSpPr>
        <a:xfrm>
          <a:off x="0" y="0"/>
          <a:ext cx="0" cy="0"/>
          <a:chOff x="0" y="0"/>
          <a:chExt cx="0" cy="0"/>
        </a:xfrm>
      </p:grpSpPr>
      <p:sp>
        <p:nvSpPr>
          <p:cNvPr id="2"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wJQAAEAAAAA=="/>
              </a:ext>
            </a:extLst>
          </p:cNvSpPr>
          <p:nvPr>
            <p:ph type="obj"/>
          </p:nvPr>
        </p:nvSpPr>
        <p:spPr>
          <a:xfrm>
            <a:off x="457200" y="274955"/>
            <a:ext cx="8229600" cy="58515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3"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1413-5DF3-8DE2-BD60-ABB75A2E4BFE}" type="slidenum">
              <a:t/>
            </a:fld>
          </a:p>
        </p:txBody>
      </p:sp>
      <p:sp>
        <p:nvSpPr>
          <p:cNvPr id="4"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5"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5D45-0BF3-8DAB-BD60-FDFE132E4BA8}" type="datetime1">
              <a:t/>
            </a:fld>
          </a:p>
        </p:txBody>
      </p:sp>
    </p:spTree>
  </p:cSld>
  <p:clrMapOvr>
    <a:masterClrMapping/>
  </p:clrMapOvr>
</p:sldLayout>
</file>

<file path=ppt/slideLayouts/slideLayout7.xml><?xml version="1.0" encoding="utf-8"?>
<p:sldLayout xmlns:p="http://schemas.openxmlformats.org/presentationml/2006/main" xmlns:r="http://schemas.openxmlformats.org/officeDocument/2006/relationships" xmlns:a="http://schemas.openxmlformats.org/drawingml/2006/main" type="objOverTx" preserve="1">
  <p:cSld name="Titel und zwei Zeilen">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HA1AADXFgAAEAAAAA=="/>
              </a:ext>
            </a:extLst>
          </p:cNvSpPr>
          <p:nvPr>
            <p:ph type="obj" sz="half" idx="1"/>
          </p:nvPr>
        </p:nvSpPr>
        <p:spPr>
          <a:xfrm>
            <a:off x="457200" y="1600200"/>
            <a:ext cx="8229600"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RgAAHA1AACwJQAAEAAAAA=="/>
              </a:ext>
            </a:extLst>
          </p:cNvSpPr>
          <p:nvPr>
            <p:ph type="obj" sz="half" idx="2"/>
          </p:nvPr>
        </p:nvSpPr>
        <p:spPr>
          <a:xfrm>
            <a:off x="457200" y="4013835"/>
            <a:ext cx="8229600"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D0iLz4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6214-5AF3-8D94-BD60-ACC12C2E4BF9}" type="slidenum">
              <a:t/>
            </a:fld>
          </a:p>
        </p:txBody>
      </p:sp>
      <p:sp>
        <p:nvSpPr>
          <p:cNvPr id="6"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7"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681B-55F3-8D9E-BD60-A3CB262E4BF6}" type="datetime1">
              <a:t/>
            </a:fld>
          </a:p>
        </p:txBody>
      </p:sp>
    </p:spTree>
  </p:cSld>
  <p:clrMapOvr>
    <a:masterClrMapping/>
  </p:clrMapOvr>
</p:sldLayout>
</file>

<file path=ppt/slideLayouts/slideLayout8.xml><?xml version="1.0" encoding="utf-8"?>
<p:sldLayout xmlns:p="http://schemas.openxmlformats.org/presentationml/2006/main" xmlns:r="http://schemas.openxmlformats.org/officeDocument/2006/relationships" xmlns:a="http://schemas.openxmlformats.org/drawingml/2006/main" type="fourObj" preserve="1">
  <p:cSld name="Titel und vier Inhalte">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9hOmU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DMbAADXFgAAEAAAAA=="/>
              </a:ext>
            </a:extLst>
          </p:cNvSpPr>
          <p:nvPr>
            <p:ph type="obj" sz="quarter" idx="1"/>
          </p:nvPr>
        </p:nvSpPr>
        <p:spPr>
          <a:xfrm>
            <a:off x="457200" y="1600200"/>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2AkAAHA1AADXFgAAEAAAAA=="/>
              </a:ext>
            </a:extLst>
          </p:cNvSpPr>
          <p:nvPr>
            <p:ph type="obj" sz="quarter" idx="2"/>
          </p:nvPr>
        </p:nvSpPr>
        <p:spPr>
          <a:xfrm>
            <a:off x="4722495" y="1600200"/>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Objekt4"/>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RgAADMbAACwJQAAEAAAAA=="/>
              </a:ext>
            </a:extLst>
          </p:cNvSpPr>
          <p:nvPr>
            <p:ph type="obj" sz="quarter" idx="3"/>
          </p:nvPr>
        </p:nvSpPr>
        <p:spPr>
          <a:xfrm>
            <a:off x="457200" y="4013835"/>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Objekt3"/>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sRgAAHA1AACwJQAAEAAAAA=="/>
              </a:ext>
            </a:extLst>
          </p:cNvSpPr>
          <p:nvPr>
            <p:ph type="obj" sz="quarter" idx="4"/>
          </p:nvPr>
        </p:nvSpPr>
        <p:spPr>
          <a:xfrm>
            <a:off x="4722495" y="4013835"/>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7"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RnUHc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677B-35F3-8D91-BD60-C3C4292E4B96}" type="slidenum">
              <a:t/>
            </a:fld>
          </a:p>
        </p:txBody>
      </p:sp>
      <p:sp>
        <p:nvSpPr>
          <p:cNvPr id="8"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VR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9"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7DFD-B3F3-8D8B-BD60-45DE332E4B10}" type="datetime1">
              <a:t/>
            </a:fld>
          </a:p>
        </p:txBody>
      </p:sp>
    </p:spTree>
  </p:cSld>
  <p:clrMapOvr>
    <a:masterClrMapping/>
  </p:clrMapOvr>
</p:sldLayout>
</file>

<file path=ppt/slideLayouts/slideLayout9.xml><?xml version="1.0" encoding="utf-8"?>
<p:sldLayout xmlns:p="http://schemas.openxmlformats.org/presentationml/2006/main" xmlns:r="http://schemas.openxmlformats.org/officeDocument/2006/relationships" xmlns:a="http://schemas.openxmlformats.org/drawingml/2006/main" type="objAndTwoObj" preserve="1">
  <p:cSld name="Titel und zwei Spalten, rechte Spalte geteilt">
    <p:spTree>
      <p:nvGrpSpPr>
        <p:cNvPr id="1" name=""/>
        <p:cNvGrpSpPr/>
        <p:nvPr/>
      </p:nvGrpSpPr>
      <p:grpSpPr>
        <a:xfrm>
          <a:off x="0" y="0"/>
          <a:ext cx="0" cy="0"/>
          <a:chOff x="0" y="0"/>
          <a:chExt cx="0" cy="0"/>
        </a:xfrm>
      </p:grpSpPr>
      <p:sp>
        <p:nvSpPr>
          <p:cNvPr id="2" name="Folientitel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Objekt1"/>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DMbAACwJQAAEAAAAA=="/>
              </a:ext>
            </a:extLst>
          </p:cNvSpPr>
          <p:nvPr>
            <p:ph type="obj" sz="half" idx="1"/>
          </p:nvPr>
        </p:nvSpPr>
        <p:spPr>
          <a:xfrm>
            <a:off x="457200" y="1600200"/>
            <a:ext cx="3964305"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Objekt3"/>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a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2AkAAHA1AADXFgAAEAAAAA=="/>
              </a:ext>
            </a:extLst>
          </p:cNvSpPr>
          <p:nvPr>
            <p:ph type="obj" sz="quarter" idx="2"/>
          </p:nvPr>
        </p:nvSpPr>
        <p:spPr>
          <a:xfrm>
            <a:off x="4722495" y="1600200"/>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Objekt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EFCW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HQAAsRgAAHA1AACwJQAAEAAAAA=="/>
              </a:ext>
            </a:extLst>
          </p:cNvSpPr>
          <p:nvPr>
            <p:ph type="obj" sz="quarter" idx="3"/>
          </p:nvPr>
        </p:nvSpPr>
        <p:spPr>
          <a:xfrm>
            <a:off x="4722495" y="4013835"/>
            <a:ext cx="3964305" cy="21126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1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a:solidFill>
                  <a:srgbClr val="8C8C8C"/>
                </a:solidFill>
              </a:defRPr>
            </a:pPr>
            <a:fld id="{1ED84ECC-82F3-8DB8-BD60-74ED002E4B21}" type="slidenum">
              <a:t/>
            </a:fld>
          </a:p>
        </p:txBody>
      </p:sp>
      <p:sp>
        <p:nvSpPr>
          <p:cNvPr id="7"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1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a:solidFill>
                  <a:srgbClr val="8C8C8C"/>
                </a:solidFill>
              </a:defRPr>
            </a:pPr>
          </a:p>
        </p:txBody>
      </p:sp>
      <p:sp>
        <p:nvSpPr>
          <p:cNvPr id="8"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1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a:solidFill>
                  <a:srgbClr val="8C8C8C"/>
                </a:solidFill>
              </a:defRPr>
            </a:pPr>
            <a:fld id="{1ED83B25-6BF3-8DCD-BD60-9D98752E4BC8}" type="datetime1">
              <a:t/>
            </a:fld>
          </a:p>
        </p:txBody>
      </p:sp>
    </p:spTree>
  </p:cSld>
  <p:clrMapOvr>
    <a:masterClrMapping/>
  </p:clrMapOvr>
</p:sldLayout>
</file>

<file path=ppt/slideMasters/_rels/slideMaster1.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s>
</file>

<file path=ppt/slideMasters/slideMaster1.xml><?xml version="1.0" encoding="utf-8"?>
<p:sldMaster xmlns:p="http://schemas.openxmlformats.org/presentationml/2006/main" xmlns:r="http://schemas.openxmlformats.org/officeDocument/2006/relationships" xmlns:a="http://schemas.openxmlformats.org/drawing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sQEAAHA1AAC5CAAAEAAAAA=="/>
              </a:ext>
            </a:extLst>
          </p:cNvSpPr>
          <p:nvPr>
            <p:ph type="title"/>
          </p:nvPr>
        </p:nvSpPr>
        <p:spPr>
          <a:xfrm>
            <a:off x="457200" y="274955"/>
            <a:ext cx="8229600" cy="1143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lvl1pPr marL="0" marR="0" indent="0" algn="ctr" defTabSz="914400">
              <a:lnSpc>
                <a:spcPct val="100000"/>
              </a:lnSpc>
              <a:spcBef>
                <a:spcPts val="0"/>
              </a:spcBef>
              <a:spcAft>
                <a:spcPts val="0"/>
              </a:spcAft>
              <a:buNone/>
              <a:tabLst/>
              <a:defRPr lang="de-de" sz="44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5pPr>
          </a:lstStyle>
          <a:p>
            <a:pPr marL="0" marR="0" indent="0" algn="ctr" defTabSz="914400">
              <a:lnSpc>
                <a:spcPct val="100000"/>
              </a:lnSpc>
              <a:spcBef>
                <a:spcPts val="0"/>
              </a:spcBef>
              <a:spcAft>
                <a:spcPts val="0"/>
              </a:spcAft>
              <a:buNone/>
              <a:tabLst/>
              <a:defRPr lang="de-de" sz="4400" b="0" i="0" u="none" strike="noStrike" kern="1" spc="0" baseline="0">
                <a:solidFill>
                  <a:schemeClr val="tx1"/>
                </a:solidFill>
                <a:latin typeface="Calibri" pitchFamily="2" charset="0"/>
                <a:ea typeface="Calibri" pitchFamily="2" charset="0"/>
                <a:cs typeface="Calibri" pitchFamily="2" charset="0"/>
              </a:defRPr>
            </a:pPr>
            <a:r>
              <a:t>Titelmasterformat durch Klicken bearbeiten</a:t>
            </a:r>
          </a:p>
        </p:txBody>
      </p:sp>
      <p:sp>
        <p:nvSpPr>
          <p:cNvPr id="3" name="Text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2AkAAHA1AACwJQAAE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lvl1pPr marL="342900" marR="0" indent="-342900" algn="l" defTabSz="914400">
              <a:lnSpc>
                <a:spcPct val="100000"/>
              </a:lnSpc>
              <a:spcBef>
                <a:spcPts val="0"/>
              </a:spcBef>
              <a:spcAft>
                <a:spcPts val="0"/>
              </a:spcAft>
              <a:buClrTx/>
              <a:buSzTx/>
              <a:buFont typeface="Arial" pitchFamily="2" charset="0"/>
              <a:buChar char="•"/>
              <a:tabLst/>
              <a:defRPr lang="de-de" sz="3200" b="0" i="0" u="none" strike="noStrike" kern="1" spc="0" baseline="0">
                <a:solidFill>
                  <a:schemeClr val="tx1"/>
                </a:solidFill>
                <a:effectLst/>
                <a:latin typeface="Calibri" pitchFamily="2" charset="0"/>
                <a:ea typeface="Calibri" pitchFamily="2" charset="0"/>
                <a:cs typeface="Calibri" pitchFamily="2" charset="0"/>
              </a:defRPr>
            </a:lvl1pPr>
            <a:lvl2pPr marL="742950" marR="0" indent="-285750" algn="l" defTabSz="914400">
              <a:lnSpc>
                <a:spcPct val="100000"/>
              </a:lnSpc>
              <a:spcBef>
                <a:spcPts val="0"/>
              </a:spcBef>
              <a:spcAft>
                <a:spcPts val="0"/>
              </a:spcAft>
              <a:buClrTx/>
              <a:buSzTx/>
              <a:buFont typeface="Arial" pitchFamily="2" charset="0"/>
              <a:buChar char="–"/>
              <a:tabLst/>
              <a:defRPr lang="de-de" sz="2800" b="0" i="0" u="none" strike="noStrike" kern="1" spc="0" baseline="0">
                <a:solidFill>
                  <a:schemeClr val="tx1"/>
                </a:solidFill>
                <a:effectLst/>
                <a:latin typeface="Calibri" pitchFamily="2" charset="0"/>
                <a:ea typeface="Calibri" pitchFamily="2" charset="0"/>
                <a:cs typeface="Calibri" pitchFamily="2" charset="0"/>
              </a:defRPr>
            </a:lvl2pPr>
            <a:lvl3pPr marL="1143000" marR="0" indent="-228600" algn="l" defTabSz="914400">
              <a:lnSpc>
                <a:spcPct val="100000"/>
              </a:lnSpc>
              <a:spcBef>
                <a:spcPts val="0"/>
              </a:spcBef>
              <a:spcAft>
                <a:spcPts val="0"/>
              </a:spcAft>
              <a:buClrTx/>
              <a:buSzTx/>
              <a:buFont typeface="Arial" pitchFamily="2" charset="0"/>
              <a:buChar char="•"/>
              <a:tabLst/>
              <a:defRPr lang="de-de" sz="2400" b="0" i="0" u="none" strike="noStrike" kern="1" spc="0" baseline="0">
                <a:solidFill>
                  <a:schemeClr val="tx1"/>
                </a:solidFill>
                <a:effectLst/>
                <a:latin typeface="Calibri" pitchFamily="2" charset="0"/>
                <a:ea typeface="Calibri" pitchFamily="2" charset="0"/>
                <a:cs typeface="Calibri" pitchFamily="2" charset="0"/>
              </a:defRPr>
            </a:lvl3pPr>
            <a:lvl4pPr marL="1600200" marR="0" indent="-228600" algn="l" defTabSz="914400">
              <a:lnSpc>
                <a:spcPct val="100000"/>
              </a:lnSpc>
              <a:spcBef>
                <a:spcPts val="0"/>
              </a:spcBef>
              <a:spcAft>
                <a:spcPts val="0"/>
              </a:spcAft>
              <a:buClrTx/>
              <a:buSzTx/>
              <a:buFont typeface="Arial" pitchFamily="2" charset="0"/>
              <a:buChar char="–"/>
              <a:tabLst/>
              <a:defRPr lang="de-de" sz="2000" b="0" i="0" u="none" strike="noStrike" kern="1" spc="0" baseline="0">
                <a:solidFill>
                  <a:schemeClr val="tx1"/>
                </a:solidFill>
                <a:effectLst/>
                <a:latin typeface="Calibri" pitchFamily="2" charset="0"/>
                <a:ea typeface="Calibri" pitchFamily="2" charset="0"/>
                <a:cs typeface="Calibri" pitchFamily="2" charset="0"/>
              </a:defRPr>
            </a:lvl4pPr>
            <a:lvl5pPr marL="2057400" marR="0" indent="-228600" algn="l" defTabSz="914400">
              <a:lnSpc>
                <a:spcPct val="100000"/>
              </a:lnSpc>
              <a:spcBef>
                <a:spcPts val="0"/>
              </a:spcBef>
              <a:spcAft>
                <a:spcPts val="0"/>
              </a:spcAft>
              <a:buClrTx/>
              <a:buSzTx/>
              <a:buFont typeface="Arial" pitchFamily="2" charset="0"/>
              <a:buChar char="»"/>
              <a:tabLst/>
              <a:defRPr lang="de-de" sz="2000" b="0" i="0" u="none" strike="noStrike" kern="1" spc="0" baseline="0">
                <a:solidFill>
                  <a:schemeClr val="tx1"/>
                </a:solidFill>
                <a:effectLst/>
                <a:latin typeface="Calibri" pitchFamily="2" charset="0"/>
                <a:ea typeface="Calibri" pitchFamily="2" charset="0"/>
                <a:cs typeface="Calibri" pitchFamily="2" charset="0"/>
              </a:defRPr>
            </a:lvl5pPr>
          </a:lstStyle>
          <a:p>
            <a:pPr marL="342900" marR="0" indent="-342900" algn="l" defTabSz="914400">
              <a:lnSpc>
                <a:spcPct val="100000"/>
              </a:lnSpc>
              <a:spcBef>
                <a:spcPts val="0"/>
              </a:spcBef>
              <a:spcAft>
                <a:spcPts val="0"/>
              </a:spcAft>
              <a:buClrTx/>
              <a:buSzTx/>
              <a:buFont typeface="Arial" pitchFamily="2" charset="0"/>
              <a:buChar char="•"/>
              <a:tabLst/>
              <a:defRPr lang="de-de" sz="3200" b="0" i="0" u="none" strike="noStrike" kern="1" spc="0" baseline="0">
                <a:solidFill>
                  <a:schemeClr val="tx1"/>
                </a:solidFill>
                <a:latin typeface="Calibri" pitchFamily="2" charset="0"/>
                <a:ea typeface="Calibri" pitchFamily="2" charset="0"/>
                <a:cs typeface="Calibri" pitchFamily="2" charset="0"/>
              </a:defRPr>
            </a:pPr>
            <a:r>
              <a:t>Textmasterformat bearbeiten</a:t>
            </a:r>
          </a:p>
          <a:p>
            <a:pPr lvl="1" marL="742950" marR="0" indent="-285750" algn="l" defTabSz="914400">
              <a:lnSpc>
                <a:spcPct val="100000"/>
              </a:lnSpc>
              <a:spcBef>
                <a:spcPts val="0"/>
              </a:spcBef>
              <a:spcAft>
                <a:spcPts val="0"/>
              </a:spcAft>
              <a:buClrTx/>
              <a:buSzTx/>
              <a:buFont typeface="Arial" pitchFamily="2" charset="0"/>
              <a:buChar char="–"/>
              <a:tabLst/>
              <a:defRPr lang="de-de" sz="2800" b="0" i="0" u="none" strike="noStrike" kern="1" spc="0" baseline="0">
                <a:solidFill>
                  <a:schemeClr val="tx1"/>
                </a:solidFill>
                <a:latin typeface="Calibri" pitchFamily="2" charset="0"/>
                <a:ea typeface="Calibri" pitchFamily="2" charset="0"/>
                <a:cs typeface="Calibri" pitchFamily="2" charset="0"/>
              </a:defRPr>
            </a:pPr>
            <a:r>
              <a:t>Zweite Ebene</a:t>
            </a:r>
          </a:p>
          <a:p>
            <a:pPr lvl="2" marL="1143000" marR="0" indent="-228600" algn="l" defTabSz="914400">
              <a:lnSpc>
                <a:spcPct val="100000"/>
              </a:lnSpc>
              <a:spcBef>
                <a:spcPts val="0"/>
              </a:spcBef>
              <a:spcAft>
                <a:spcPts val="0"/>
              </a:spcAft>
              <a:buClrTx/>
              <a:buSzTx/>
              <a:buFont typeface="Arial" pitchFamily="2" charset="0"/>
              <a:buChar char="•"/>
              <a:tabLst/>
              <a:defRPr lang="de-de" sz="2400" b="0" i="0" u="none" strike="noStrike" kern="1" spc="0" baseline="0">
                <a:solidFill>
                  <a:schemeClr val="tx1"/>
                </a:solidFill>
                <a:latin typeface="Calibri" pitchFamily="2" charset="0"/>
                <a:ea typeface="Calibri" pitchFamily="2" charset="0"/>
                <a:cs typeface="Calibri" pitchFamily="2" charset="0"/>
              </a:defRPr>
            </a:pPr>
            <a:r>
              <a:t>Dritte Ebene</a:t>
            </a:r>
          </a:p>
          <a:p>
            <a:pPr lvl="3" marL="1600200" marR="0" indent="-228600" algn="l" defTabSz="914400">
              <a:lnSpc>
                <a:spcPct val="100000"/>
              </a:lnSpc>
              <a:spcBef>
                <a:spcPts val="0"/>
              </a:spcBef>
              <a:spcAft>
                <a:spcPts val="0"/>
              </a:spcAft>
              <a:buClrTx/>
              <a:buSzTx/>
              <a:buFont typeface="Arial" pitchFamily="2" charset="0"/>
              <a:buChar char="–"/>
              <a:tabLst/>
              <a:defRPr lang="de-de" sz="2000" b="0" i="0" u="none" strike="noStrike" kern="1" spc="0" baseline="0">
                <a:solidFill>
                  <a:schemeClr val="tx1"/>
                </a:solidFill>
                <a:latin typeface="Calibri" pitchFamily="2" charset="0"/>
                <a:ea typeface="Calibri" pitchFamily="2" charset="0"/>
                <a:cs typeface="Calibri" pitchFamily="2" charset="0"/>
              </a:defRPr>
            </a:pPr>
            <a:r>
              <a:t>Vierte Ebene</a:t>
            </a:r>
          </a:p>
          <a:p>
            <a:pPr lvl="4" marL="2057400" marR="0" indent="-228600" algn="l" defTabSz="914400">
              <a:lnSpc>
                <a:spcPct val="100000"/>
              </a:lnSpc>
              <a:spcBef>
                <a:spcPts val="0"/>
              </a:spcBef>
              <a:spcAft>
                <a:spcPts val="0"/>
              </a:spcAft>
              <a:buClrTx/>
              <a:buSzTx/>
              <a:buFont typeface="Arial" pitchFamily="2" charset="0"/>
              <a:buChar char="»"/>
              <a:tabLst/>
              <a:defRPr lang="de-de" sz="2000" b="0" i="0" u="none" strike="noStrike" kern="1" spc="0" baseline="0">
                <a:solidFill>
                  <a:schemeClr val="tx1"/>
                </a:solidFill>
                <a:latin typeface="Calibri" pitchFamily="2" charset="0"/>
                <a:ea typeface="Calibri" pitchFamily="2" charset="0"/>
                <a:cs typeface="Calibri" pitchFamily="2" charset="0"/>
              </a:defRPr>
            </a:pPr>
            <a:r>
              <a:t>Fünfte Ebene</a:t>
            </a:r>
          </a:p>
        </p:txBody>
      </p:sp>
      <p:sp>
        <p:nvSpPr>
          <p:cNvPr id="4" name="Datumsplatzhalter 3"/>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AgAAGicAAPAPAABZKQAAEAAAAA=="/>
              </a:ext>
            </a:extLst>
          </p:cNvSpPr>
          <p:nvPr>
            <p:ph type="dt" sz="half" idx="2"/>
          </p:nvPr>
        </p:nvSpPr>
        <p:spPr>
          <a:xfrm>
            <a:off x="457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de-de" sz="1200" b="0" i="0" u="none" strike="noStrike" kern="1" spc="0" baseline="0">
                <a:solidFill>
                  <a:srgbClr val="8C8C8C"/>
                </a:solidFill>
                <a:effectLst/>
                <a:latin typeface="Calibri" pitchFamily="2" charset="0"/>
                <a:ea typeface="Calibri" pitchFamily="2" charset="0"/>
                <a:cs typeface="Calibri" pitchFamily="2" charset="0"/>
              </a:defRPr>
            </a:pPr>
            <a:fld id="{1ED852F2-BCF3-8DA4-BD60-4AF11C2E4B1F}" type="datetime1">
              <a:t/>
            </a:fld>
          </a:p>
        </p:txBody>
      </p:sp>
      <p:sp>
        <p:nvSpPr>
          <p:cNvPr id="5" name="Fußzeilenplatzhalter 4"/>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4EwAAGicAAAglAABZKQAAEAAAAA=="/>
              </a:ext>
            </a:extLst>
          </p:cNvSpPr>
          <p:nvPr>
            <p:ph type="ftr" sz="quarter" idx="3"/>
          </p:nvPr>
        </p:nvSpPr>
        <p:spPr>
          <a:xfrm>
            <a:off x="3124200" y="6356350"/>
            <a:ext cx="2895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de-de" sz="1200" b="0" i="0" u="none" strike="noStrike" kern="1" spc="0" baseline="0">
                <a:solidFill>
                  <a:srgbClr val="8C8C8C"/>
                </a:solidFill>
                <a:effectLst/>
                <a:latin typeface="Calibri" pitchFamily="2" charset="0"/>
                <a:ea typeface="Calibri" pitchFamily="2" charset="0"/>
                <a:cs typeface="Calibri" pitchFamily="2" charset="0"/>
              </a:defRPr>
            </a:pPr>
          </a:p>
        </p:txBody>
      </p:sp>
      <p:sp>
        <p:nvSpPr>
          <p:cNvPr id="6" name="Foliennummernplatzhalter 5"/>
          <p:cNvSpPr>
            <a:spLocks noGrp="1" noChangeArrowheads="1"/>
            <a:extLst>
              <a:ext uri="smNativeData">
                <pr:smNativeData xmlns:pr="smNativeData" val="SMDATA_12_d0z8WhMAAAAlAAAAZAAAAA0AAAAAkAAAAEgAAACQAAAASA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QKAAAGicAAHA1AABZKQAAEAAAAA=="/>
              </a:ext>
            </a:extLst>
          </p:cNvSpPr>
          <p:nvPr>
            <p:ph type="sldNum" sz="quarter" idx="4"/>
          </p:nvPr>
        </p:nvSpPr>
        <p:spPr>
          <a:xfrm>
            <a:off x="6553200" y="6356350"/>
            <a:ext cx="2133600" cy="36512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de-de" sz="1200" b="0" i="0" u="none" strike="noStrike" kern="1" spc="0" baseline="0">
                <a:solidFill>
                  <a:srgbClr val="8C8C8C"/>
                </a:solidFill>
                <a:effectLst/>
                <a:latin typeface="Calibri" pitchFamily="2" charset="0"/>
                <a:ea typeface="Calibri" pitchFamily="2" charset="0"/>
                <a:cs typeface="Calibri" pitchFamily="2" charset="0"/>
              </a:defRPr>
            </a:pPr>
            <a:fld id="{1ED83267-29F3-8DC4-BD60-DF917C2E4B8A}" type="slidenum">
              <a:t/>
            </a:fl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marR="0" indent="0" algn="ctr" defTabSz="914400">
        <a:lnSpc>
          <a:spcPct val="100000"/>
        </a:lnSpc>
        <a:spcBef>
          <a:spcPts val="0"/>
        </a:spcBef>
        <a:spcAft>
          <a:spcPts val="0"/>
        </a:spcAft>
        <a:buNone/>
        <a:tabLst/>
        <a:defRPr lang="de-de" sz="44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lvl5pPr>
    </p:titleStyle>
    <p:bodyStyle>
      <a:lvl1pPr marL="342900" marR="0" indent="-342900" algn="l" defTabSz="914400">
        <a:lnSpc>
          <a:spcPct val="100000"/>
        </a:lnSpc>
        <a:spcBef>
          <a:spcPts val="0"/>
        </a:spcBef>
        <a:spcAft>
          <a:spcPts val="0"/>
        </a:spcAft>
        <a:buClrTx/>
        <a:buSzTx/>
        <a:buFont typeface="Arial" pitchFamily="2" charset="0"/>
        <a:buChar char="•"/>
        <a:tabLst/>
        <a:defRPr lang="de-de" sz="3200" b="0" i="0" u="none" strike="noStrike" kern="1" spc="0" baseline="0">
          <a:solidFill>
            <a:schemeClr val="tx1"/>
          </a:solidFill>
          <a:effectLst/>
          <a:latin typeface="Calibri" pitchFamily="2" charset="0"/>
          <a:ea typeface="Calibri" pitchFamily="2" charset="0"/>
          <a:cs typeface="Calibri" pitchFamily="2" charset="0"/>
        </a:defRPr>
      </a:lvl1pPr>
      <a:lvl2pPr marL="742950" marR="0" indent="-285750" algn="l" defTabSz="914400">
        <a:lnSpc>
          <a:spcPct val="100000"/>
        </a:lnSpc>
        <a:spcBef>
          <a:spcPts val="0"/>
        </a:spcBef>
        <a:spcAft>
          <a:spcPts val="0"/>
        </a:spcAft>
        <a:buClrTx/>
        <a:buSzTx/>
        <a:buFont typeface="Arial" pitchFamily="2" charset="0"/>
        <a:buChar char="–"/>
        <a:tabLst/>
        <a:defRPr lang="de-de" sz="2800" b="0" i="0" u="none" strike="noStrike" kern="1" spc="0" baseline="0">
          <a:solidFill>
            <a:schemeClr val="tx1"/>
          </a:solidFill>
          <a:effectLst/>
          <a:latin typeface="Calibri" pitchFamily="2" charset="0"/>
          <a:ea typeface="Calibri" pitchFamily="2" charset="0"/>
          <a:cs typeface="Calibri" pitchFamily="2" charset="0"/>
        </a:defRPr>
      </a:lvl2pPr>
      <a:lvl3pPr marL="1143000" marR="0" indent="-228600" algn="l" defTabSz="914400">
        <a:lnSpc>
          <a:spcPct val="100000"/>
        </a:lnSpc>
        <a:spcBef>
          <a:spcPts val="0"/>
        </a:spcBef>
        <a:spcAft>
          <a:spcPts val="0"/>
        </a:spcAft>
        <a:buClrTx/>
        <a:buSzTx/>
        <a:buFont typeface="Arial" pitchFamily="2" charset="0"/>
        <a:buChar char="•"/>
        <a:tabLst/>
        <a:defRPr lang="de-de" sz="2400" b="0" i="0" u="none" strike="noStrike" kern="1" spc="0" baseline="0">
          <a:solidFill>
            <a:schemeClr val="tx1"/>
          </a:solidFill>
          <a:effectLst/>
          <a:latin typeface="Calibri" pitchFamily="2" charset="0"/>
          <a:ea typeface="Calibri" pitchFamily="2" charset="0"/>
          <a:cs typeface="Calibri" pitchFamily="2" charset="0"/>
        </a:defRPr>
      </a:lvl3pPr>
      <a:lvl4pPr marL="1600200" marR="0" indent="-228600" algn="l" defTabSz="914400">
        <a:lnSpc>
          <a:spcPct val="100000"/>
        </a:lnSpc>
        <a:spcBef>
          <a:spcPts val="0"/>
        </a:spcBef>
        <a:spcAft>
          <a:spcPts val="0"/>
        </a:spcAft>
        <a:buClrTx/>
        <a:buSzTx/>
        <a:buFont typeface="Arial" pitchFamily="2" charset="0"/>
        <a:buChar char="–"/>
        <a:tabLst/>
        <a:defRPr lang="de-de" sz="2000" b="0" i="0" u="none" strike="noStrike" kern="1" spc="0" baseline="0">
          <a:solidFill>
            <a:schemeClr val="tx1"/>
          </a:solidFill>
          <a:effectLst/>
          <a:latin typeface="Calibri" pitchFamily="2" charset="0"/>
          <a:ea typeface="Calibri" pitchFamily="2" charset="0"/>
          <a:cs typeface="Calibri" pitchFamily="2" charset="0"/>
        </a:defRPr>
      </a:lvl4pPr>
      <a:lvl5pPr marL="2057400" marR="0" indent="-228600" algn="l" defTabSz="914400">
        <a:lnSpc>
          <a:spcPct val="100000"/>
        </a:lnSpc>
        <a:spcBef>
          <a:spcPts val="0"/>
        </a:spcBef>
        <a:spcAft>
          <a:spcPts val="0"/>
        </a:spcAft>
        <a:buClrTx/>
        <a:buSzTx/>
        <a:buFont typeface="Arial" pitchFamily="2" charset="0"/>
        <a:buChar char="»"/>
        <a:tabLst/>
        <a:defRPr lang="de-de" sz="2000" b="0" i="0" u="none" strike="noStrike" kern="1" spc="0" baseline="0">
          <a:solidFill>
            <a:schemeClr val="tx1"/>
          </a:solidFill>
          <a:effectLst/>
          <a:latin typeface="Calibri" pitchFamily="2" charset="0"/>
          <a:ea typeface="Calibri" pitchFamily="2" charset="0"/>
          <a:cs typeface="Calibri" pitchFamily="2" charset="0"/>
        </a:defRPr>
      </a:lvl5pPr>
    </p:body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6.png"/></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 Id="rId3" Type="http://schemas.openxmlformats.org/officeDocument/2006/relationships/image" Target="../media/image1.png"/><Relationship Id="rId4" Type="http://schemas.openxmlformats.org/officeDocument/2006/relationships/image" Target="../media/image2.png"/></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emf"/></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 Id="rId3" Type="http://schemas.openxmlformats.org/officeDocument/2006/relationships/image" Target="../media/image1.png"/><Relationship Id="rId4" Type="http://schemas.openxmlformats.org/officeDocument/2006/relationships/image" Target="../media/image2.png"/></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11.png"/><Relationship Id="rId5" Type="http://schemas.openxmlformats.org/officeDocument/2006/relationships/image" Target="../media/image12.emf"/></Relationships>
</file>

<file path=ppt/slides/_rels/slide1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13.png"/></Relationships>
</file>

<file path=ppt/slides/_rels/slide1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 Id="rId3" Type="http://schemas.openxmlformats.org/officeDocument/2006/relationships/image" Target="../media/image1.png"/><Relationship Id="rId4" Type="http://schemas.openxmlformats.org/officeDocument/2006/relationships/image" Target="../media/image2.png"/></Relationships>
</file>

<file path=ppt/slides/_rels/slide1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png"/><Relationship Id="rId4" Type="http://schemas.openxmlformats.org/officeDocument/2006/relationships/image" Target="../media/image2.png"/></Relationships>
</file>

<file path=ppt/slides/_rels/slide1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 Id="rId4" Type="http://schemas.openxmlformats.org/officeDocument/2006/relationships/image" Target="../media/image1.png"/></Relationships>
</file>

<file path=ppt/slides/_rels/slide2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 Id="rId3" Type="http://schemas.openxmlformats.org/officeDocument/2006/relationships/image" Target="../media/image1.png"/><Relationship Id="rId4" Type="http://schemas.openxmlformats.org/officeDocument/2006/relationships/image" Target="../media/image2.png"/></Relationships>
</file>

<file path=ppt/slides/_rels/slide2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18.png"/></Relationships>
</file>

<file path=ppt/slides/_rels/slide2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emf"/></Relationships>
</file>

<file path=ppt/slides/_rels/slide2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2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 Id="rId4" Type="http://schemas.openxmlformats.org/officeDocument/2006/relationships/image" Target="../media/image1.png"/></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Grafik 1"/>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3" name="Grafik 2"/>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4" name="Textbox1"/>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NwIAAD/fwAA/38AAAAAAAAJAAAABAAAAHoD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B+BgAAmAoAAOMxAAAyJAAAEAAAAA=="/>
              </a:ext>
            </a:extLst>
          </p:cNvSpPr>
          <p:nvPr/>
        </p:nvSpPr>
        <p:spPr>
          <a:xfrm>
            <a:off x="1055370" y="1722120"/>
            <a:ext cx="7054215" cy="4161790"/>
          </a:xfrm>
          <a:prstGeom prst="rect">
            <a:avLst/>
          </a:prstGeom>
          <a:noFill/>
          <a:ln w="12700" cap="flat" cmpd="sng" algn="ctr">
            <a:noFill/>
            <a:prstDash val="solid"/>
            <a:headEnd type="none" w="med" len="med"/>
            <a:tailEnd type="none" w="med" len="med"/>
          </a:ln>
          <a:effectLst/>
        </p:spPr>
        <p:txBody>
          <a:bodyPr vert="horz" wrap="square" numCol="1" anchor="t"/>
          <a:lstStyle/>
          <a:p>
            <a:pPr marL="0" marR="0" indent="0" algn="ctr" defTabSz="914400">
              <a:lnSpc>
                <a:spcPct val="100000"/>
              </a:lnSpc>
              <a:spcBef>
                <a:spcPts val="0"/>
              </a:spcBef>
              <a:spcAft>
                <a:spcPts val="0"/>
              </a:spcAft>
              <a:buNone/>
              <a:tabLst/>
              <a:defRPr sz="4800" b="0" i="0" u="none" strike="noStrike" kern="1" spc="0" baseline="0">
                <a:solidFill>
                  <a:srgbClr val="D7472D"/>
                </a:solidFill>
                <a:effectLst/>
                <a:latin typeface="Quicksand Bold" pitchFamily="3" charset="0"/>
                <a:ea typeface="Quicksand Bold" pitchFamily="3" charset="0"/>
                <a:cs typeface="Quicksand Bold" pitchFamily="3" charset="0"/>
              </a:defRPr>
            </a:pPr>
            <a:r>
              <a:t>HERZLICH WILLKOMMEN </a:t>
            </a:r>
          </a:p>
          <a:p>
            <a:pPr marL="0" marR="0" indent="0" algn="ctr" defTabSz="914400">
              <a:lnSpc>
                <a:spcPct val="100000"/>
              </a:lnSpc>
              <a:spcBef>
                <a:spcPts val="0"/>
              </a:spcBef>
              <a:spcAft>
                <a:spcPts val="0"/>
              </a:spcAft>
              <a:buNone/>
              <a:tabLst/>
              <a:defRPr sz="4800" b="0" i="0" u="none" strike="noStrike" kern="1" spc="0" baseline="0">
                <a:solidFill>
                  <a:srgbClr val="D7472D"/>
                </a:solidFill>
                <a:effectLst/>
                <a:latin typeface="Quicksand Bold" pitchFamily="3" charset="0"/>
                <a:ea typeface="Quicksand Bold" pitchFamily="3" charset="0"/>
                <a:cs typeface="Quicksand Bold" pitchFamily="3" charset="0"/>
              </a:defRPr>
            </a:pPr>
            <a:r>
              <a:t>AUF DER EVA TAGUNG 2018</a:t>
            </a:r>
          </a:p>
          <a:p>
            <a:pPr marL="0" marR="0" indent="0" algn="ctr" defTabSz="914400">
              <a:lnSpc>
                <a:spcPct val="100000"/>
              </a:lnSpc>
              <a:spcBef>
                <a:spcPts val="0"/>
              </a:spcBef>
              <a:spcAft>
                <a:spcPts val="0"/>
              </a:spcAft>
              <a:buNone/>
              <a:tabLst/>
              <a:defRPr sz="4800" b="0" i="0" u="none" strike="noStrike" kern="1" spc="0" baseline="0">
                <a:solidFill>
                  <a:srgbClr val="D7472D"/>
                </a:solidFill>
                <a:effectLst/>
                <a:latin typeface="Quicksand Bold" pitchFamily="3" charset="0"/>
                <a:ea typeface="Quicksand Bold" pitchFamily="3" charset="0"/>
                <a:cs typeface="Quicksand Bold" pitchFamily="3" charset="0"/>
              </a:defRPr>
            </a:pPr>
            <a:r>
              <a:t>IN SUHL</a:t>
            </a:r>
          </a:p>
        </p:txBody>
      </p:sp>
    </p:spTree>
  </p:cSld>
  <p:clrMapOvr>
    <a:masterClrMapping/>
  </p:clrMapOvr>
  <p:timing>
    <p:tnLst>
      <p:par>
        <p:cTn id="1" dur="indefinite" restart="never" nodeType="tmRoot"/>
      </p:par>
    </p:tnLst>
  </p:timing>
</p:sld>
</file>

<file path=ppt/slides/slide10.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Y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aAsAAHA1AABAJwAAAAAAAA=="/>
              </a:ext>
            </a:extLst>
          </p:cNvSpPr>
          <p:nvPr>
            <p:ph type="body" idx="1"/>
          </p:nvPr>
        </p:nvSpPr>
        <p:spPr>
          <a:xfrm>
            <a:off x="457200" y="1854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Bis zu ACHT LT Ziffern können nun in EVA unter dem Scheinfeld in den Stammdaten eingegeben  werden: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Die LT Liste (nach Eingabe von LT &lt;ENTER&gt; in der SD-Maske) in EVA sieht nun wie folgt aus :</a:t>
            </a: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pic>
        <p:nvPicPr>
          <p:cNvPr id="5" name="Grafik 1"/>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3hIAAG8RAABiJQAAwRgAABAAAAA="/>
              </a:ext>
            </a:extLst>
          </p:cNvPicPr>
          <p:nvPr/>
        </p:nvPicPr>
        <p:blipFill>
          <a:blip xmlns:r="http://schemas.openxmlformats.org/officeDocument/2006/relationships" r:embed="rId4"/>
          <a:stretch>
            <a:fillRect/>
          </a:stretch>
        </p:blipFill>
        <p:spPr>
          <a:xfrm>
            <a:off x="3067050" y="2834005"/>
            <a:ext cx="3009900" cy="1189990"/>
          </a:xfrm>
          <a:prstGeom prst="rect">
            <a:avLst/>
          </a:prstGeom>
          <a:noFill/>
          <a:ln w="9525" cap="flat" cmpd="sng" algn="ctr">
            <a:noFill/>
            <a:prstDash val="solid"/>
            <a:headEnd type="none" w="med" len="med"/>
            <a:tailEnd type="none" w="med" len="med"/>
          </a:ln>
          <a:effectLst/>
        </p:spPr>
      </p:pic>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7</a:t>
            </a:r>
          </a:p>
        </p:txBody>
      </p:sp>
    </p:spTree>
  </p:cSld>
  <p:clrMapOvr>
    <a:masterClrMapping/>
  </p:clrMapOvr>
  <p:timing>
    <p:tnLst>
      <p:par>
        <p:cTn id="1" dur="indefinite" restart="never" nodeType="tmRoot"/>
      </p:par>
    </p:tnLst>
  </p:timing>
</p:sld>
</file>

<file path=ppt/slides/slide11.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8WREX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XQgAAI8IAAC0LwAAEygAABAAAAA="/>
              </a:ext>
            </a:extLst>
          </p:cNvPicPr>
          <p:nvPr>
            <p:ph type="obj" idx="1"/>
          </p:nvPr>
        </p:nvPicPr>
        <p:blipFill>
          <a:blip xmlns:r="http://schemas.openxmlformats.org/officeDocument/2006/relationships" r:embed="rId2"/>
          <a:stretch>
            <a:fillRect/>
          </a:stretch>
        </p:blipFill>
        <p:spPr>
          <a:xfrm>
            <a:off x="1359535" y="1391285"/>
            <a:ext cx="6395085" cy="5123180"/>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Textbox1"/>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HoD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B0CAAArCQAAMYvAACcKAAAECAAAA=="/>
              </a:ext>
            </a:extLst>
          </p:cNvSpPr>
          <p:nvPr/>
        </p:nvSpPr>
        <p:spPr>
          <a:xfrm>
            <a:off x="1374140" y="5961380"/>
            <a:ext cx="6391910" cy="64008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Bezüglich der LT-Ziffern gilt: Ehemalige 32013, 32016, 32019 gestrichen // 32024 hinzugekommen.</a:t>
            </a:r>
          </a:p>
        </p:txBody>
      </p:sp>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8</a:t>
            </a:r>
          </a:p>
        </p:txBody>
      </p:sp>
    </p:spTree>
  </p:cSld>
  <p:clrMapOvr>
    <a:masterClrMapping/>
  </p:clrMapOvr>
  <p:timing>
    <p:tnLst>
      <p:par>
        <p:cTn id="1" dur="indefinite" restart="never" nodeType="tmRoot"/>
      </p:par>
    </p:tnLst>
  </p:timing>
</p:sld>
</file>

<file path=ppt/slides/slide12.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Pj///8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CGAgAA2AkAAHA1AADAJgAAEAAAAA=="/>
              </a:ext>
            </a:extLst>
          </p:cNvSpPr>
          <p:nvPr>
            <p:ph type="body" idx="1"/>
          </p:nvPr>
        </p:nvSpPr>
        <p:spPr>
          <a:xfrm>
            <a:off x="410210" y="1600200"/>
            <a:ext cx="8276590" cy="4699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TIPP 1 : OP-Schlüssel richtig eintragen</a:t>
            </a:r>
            <a:r>
              <a:rPr lang="de-de">
                <a:solidFill>
                  <a:srgbClr val="FF0000"/>
                </a:solidFill>
              </a:rPr>
              <a:t> </a:t>
            </a: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a:p>
            <a:pPr marL="342900" marR="0" indent="-342900" algn="l" defTabSz="914400">
              <a:lnSpc>
                <a:spcPct val="100000"/>
              </a:lnSpc>
              <a:spcBef>
                <a:spcPts val="0"/>
              </a:spcBef>
              <a:spcAft>
                <a:spcPts val="0"/>
              </a:spcAft>
              <a:buClrTx/>
              <a:buSzTx/>
              <a:buFontTx/>
              <a:buAutoNum type="arabicPeriod"/>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b="1"/>
              <a:t>Möglichkeit </a:t>
            </a:r>
            <a:r>
              <a:t>mit Zifferneingabe und ? Suche</a:t>
            </a:r>
            <a:br/>
            <a:br/>
            <a:r>
              <a:t>a) Ziffer eingeben ==&gt;q 31205 der OP Schlüssel wird gemäß     Regelwerk verlangt</a:t>
            </a:r>
            <a:br/>
            <a:r>
              <a:t>b) ? eingeben passende OP-Schlüssel gemäß Regelwerk werden angezeigt</a:t>
            </a:r>
            <a:br/>
            <a:r>
              <a:t>c) mit Pfeil nach unten Taste zutreffenden Schlüssel auswählen und  bestätigen </a:t>
            </a:r>
            <a:br/>
            <a:r>
              <a:t>d) ggf. Lokalisation / OP Datum wählen und bestätigen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AwM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9</a:t>
            </a:r>
          </a:p>
        </p:txBody>
      </p:sp>
    </p:spTree>
  </p:cSld>
  <p:clrMapOvr>
    <a:masterClrMapping/>
  </p:clrMapOvr>
  <p:timing>
    <p:tnLst>
      <p:par>
        <p:cTn id="1" dur="indefinite" restart="never" nodeType="tmRoot"/>
      </p:par>
    </p:tnLst>
  </p:timing>
</p:sld>
</file>

<file path=ppt/slides/slide13.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BV/sIS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dgUAAN8IAADsMgAAGB8AABAAAAA="/>
              </a:ext>
            </a:extLst>
          </p:cNvPicPr>
          <p:nvPr>
            <p:ph type="obj" idx="1"/>
          </p:nvPr>
        </p:nvPicPr>
        <p:blipFill>
          <a:blip xmlns:r="http://schemas.openxmlformats.org/officeDocument/2006/relationships" r:embed="rId2"/>
          <a:stretch>
            <a:fillRect/>
          </a:stretch>
        </p:blipFill>
        <p:spPr>
          <a:xfrm>
            <a:off x="887730" y="1442085"/>
            <a:ext cx="7390130" cy="3612515"/>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pic>
        <p:nvPicPr>
          <p:cNvPr id="5" name="Grafik 5"/>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ZQoAACEgAADYLQAAlCcAABAAAAA="/>
              </a:ext>
            </a:extLst>
          </p:cNvPicPr>
          <p:nvPr/>
        </p:nvPicPr>
        <p:blipFill>
          <a:blip xmlns:r="http://schemas.openxmlformats.org/officeDocument/2006/relationships" r:embed="rId5"/>
          <a:stretch>
            <a:fillRect/>
          </a:stretch>
        </p:blipFill>
        <p:spPr>
          <a:xfrm>
            <a:off x="1689735" y="5222875"/>
            <a:ext cx="5762625" cy="1210945"/>
          </a:xfrm>
          <a:prstGeom prst="rect">
            <a:avLst/>
          </a:prstGeom>
          <a:noFill/>
          <a:ln w="9525" cap="flat" cmpd="sng" algn="ctr">
            <a:noFill/>
            <a:prstDash val="solid"/>
            <a:headEnd type="none" w="med" len="med"/>
            <a:tailEnd type="none" w="med" len="med"/>
          </a:ln>
          <a:effectLst/>
        </p:spPr>
      </p:pic>
      <p:sp>
        <p:nvSpPr>
          <p:cNvPr id="6" name="Textbox1"/>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BMBQAAVx8AAH4pAACXIQAAECAAAA=="/>
              </a:ext>
            </a:extLst>
          </p:cNvSpPr>
          <p:nvPr/>
        </p:nvSpPr>
        <p:spPr>
          <a:xfrm>
            <a:off x="861060" y="5094605"/>
            <a:ext cx="5883910" cy="36576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und es solte dann so in der Akte aussehen:</a:t>
            </a:r>
          </a:p>
        </p:txBody>
      </p:sp>
      <p:sp>
        <p:nvSpPr>
          <p:cNvPr id="7" name="Textbox2"/>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IY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DCBAAArCQAABszAACcKAAAECAAAA=="/>
              </a:ext>
            </a:extLst>
          </p:cNvSpPr>
          <p:nvPr/>
        </p:nvSpPr>
        <p:spPr>
          <a:xfrm>
            <a:off x="773430" y="5961380"/>
            <a:ext cx="7534275" cy="64008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Diese Schlüssel werden im sgenannten KV Abrechnungsfeld 3505 regelkonform abgelegt.</a:t>
            </a:r>
          </a:p>
        </p:txBody>
      </p:sp>
      <p:sp>
        <p:nvSpPr>
          <p:cNvPr id="8"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Y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10</a:t>
            </a:r>
          </a:p>
        </p:txBody>
      </p:sp>
    </p:spTree>
  </p:cSld>
  <p:clrMapOvr>
    <a:masterClrMapping/>
  </p:clrMapOvr>
  <p:timing>
    <p:tnLst>
      <p:par>
        <p:cTn id="1" dur="indefinite" restart="never" nodeType="tmRoot"/>
      </p:par>
    </p:tnLst>
  </p:timing>
</p:sld>
</file>

<file path=ppt/slides/slide14.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bF7bk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5AgAAOgIAABLLwAA5CcAABAAAAA="/>
              </a:ext>
            </a:extLst>
          </p:cNvPicPr>
          <p:nvPr>
            <p:ph type="obj" idx="1"/>
          </p:nvPr>
        </p:nvPicPr>
        <p:blipFill>
          <a:blip xmlns:r="http://schemas.openxmlformats.org/officeDocument/2006/relationships" r:embed="rId2"/>
          <a:stretch>
            <a:fillRect/>
          </a:stretch>
        </p:blipFill>
        <p:spPr>
          <a:xfrm>
            <a:off x="1445260" y="1447800"/>
            <a:ext cx="6242685" cy="5036820"/>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Textbox1"/>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0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CfBgAAyQgAANEqAAAJCwAAECAAAA=="/>
              </a:ext>
            </a:extLst>
          </p:cNvSpPr>
          <p:nvPr/>
        </p:nvSpPr>
        <p:spPr>
          <a:xfrm>
            <a:off x="1076325" y="1428115"/>
            <a:ext cx="5883910" cy="36576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2. Möglichkeit der Suche mit dem Befehl ==&gt; OPS</a:t>
            </a:r>
          </a:p>
        </p:txBody>
      </p:sp>
      <p:sp>
        <p:nvSpPr>
          <p:cNvPr id="6" name="Textbox2"/>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CiCAAA/goAANQsAAA+DQAAECAAAA=="/>
              </a:ext>
            </a:extLst>
          </p:cNvSpPr>
          <p:nvPr/>
        </p:nvSpPr>
        <p:spPr>
          <a:xfrm>
            <a:off x="1403350" y="1786890"/>
            <a:ext cx="5883910" cy="36576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5_Unterstrich 016</a:t>
            </a:r>
          </a:p>
        </p:txBody>
      </p:sp>
      <p:sp>
        <p:nvSpPr>
          <p:cNvPr id="7" name="Textbox3"/>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DUCAAAqBEAAAYtAADoEwAAECAAAA=="/>
              </a:ext>
            </a:extLst>
          </p:cNvSpPr>
          <p:nvPr/>
        </p:nvSpPr>
        <p:spPr>
          <a:xfrm>
            <a:off x="1435100" y="2870200"/>
            <a:ext cx="5883910" cy="36576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oder</a:t>
            </a:r>
          </a:p>
        </p:txBody>
      </p:sp>
      <p:sp>
        <p:nvSpPr>
          <p:cNvPr id="8" name="Textbox4"/>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0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CvCAAAZRcAAHovAABVGwAAECAAAA=="/>
              </a:ext>
            </a:extLst>
          </p:cNvSpPr>
          <p:nvPr/>
        </p:nvSpPr>
        <p:spPr>
          <a:xfrm>
            <a:off x="1411605" y="3803015"/>
            <a:ext cx="6306185" cy="64008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Wahl der zutreffenden Leistungen mit Pfeil-nach-unten-Tasten oder Doppelklick.</a:t>
            </a:r>
          </a:p>
        </p:txBody>
      </p:sp>
      <p:sp>
        <p:nvSpPr>
          <p:cNvPr id="9"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w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11</a:t>
            </a:r>
          </a:p>
        </p:txBody>
      </p:sp>
    </p:spTree>
  </p:cSld>
  <p:clrMapOvr>
    <a:masterClrMapping/>
  </p:clrMapOvr>
  <p:timing>
    <p:tnLst>
      <p:par>
        <p:cTn id="1" dur="indefinite" restart="never" nodeType="tmRoot"/>
      </p:par>
    </p:tnLst>
  </p:timing>
</p:sld>
</file>

<file path=ppt/slides/slide15.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3"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B8kt7/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pic>
        <p:nvPicPr>
          <p:cNvPr id="4" name="Grafik 1"/>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aQoAAE0IAADfLQAA0hcAABAAAAA="/>
              </a:ext>
            </a:extLst>
          </p:cNvPicPr>
          <p:nvPr/>
        </p:nvPicPr>
        <p:blipFill>
          <a:blip xmlns:r="http://schemas.openxmlformats.org/officeDocument/2006/relationships" r:embed="rId4"/>
          <a:stretch>
            <a:fillRect/>
          </a:stretch>
        </p:blipFill>
        <p:spPr>
          <a:xfrm>
            <a:off x="1692275" y="1349375"/>
            <a:ext cx="5764530" cy="2522855"/>
          </a:xfrm>
          <a:prstGeom prst="rect">
            <a:avLst/>
          </a:prstGeom>
          <a:noFill/>
          <a:ln w="9525" cap="flat" cmpd="sng" algn="ctr">
            <a:noFill/>
            <a:prstDash val="solid"/>
            <a:headEnd type="none" w="med" len="med"/>
            <a:tailEnd type="none" w="med" len="med"/>
          </a:ln>
          <a:effectLst/>
        </p:spPr>
      </p:pic>
      <p:pic>
        <p:nvPicPr>
          <p:cNvPr id="5" name="Grafik 6"/>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bAkAAOMdAACyLgAABSkAABAAAAA="/>
              </a:ext>
            </a:extLst>
          </p:cNvPicPr>
          <p:nvPr/>
        </p:nvPicPr>
        <p:blipFill>
          <a:blip xmlns:r="http://schemas.openxmlformats.org/officeDocument/2006/relationships" r:embed="rId5"/>
          <a:stretch>
            <a:fillRect/>
          </a:stretch>
        </p:blipFill>
        <p:spPr>
          <a:xfrm>
            <a:off x="1531620" y="4858385"/>
            <a:ext cx="6059170" cy="1809750"/>
          </a:xfrm>
          <a:prstGeom prst="rect">
            <a:avLst/>
          </a:prstGeom>
          <a:noFill/>
          <a:ln w="9525" cap="flat" cmpd="sng" algn="ctr">
            <a:noFill/>
            <a:prstDash val="solid"/>
            <a:headEnd type="none" w="med" len="med"/>
            <a:tailEnd type="none" w="med" len="med"/>
          </a:ln>
          <a:effectLst/>
        </p:spPr>
      </p:pic>
      <p:sp>
        <p:nvSpPr>
          <p:cNvPr id="6" name="Textbox1"/>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IY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B3BAAAgxYAAP4zAABpGwAAAAAAAA=="/>
              </a:ext>
            </a:extLst>
          </p:cNvSpPr>
          <p:nvPr/>
        </p:nvSpPr>
        <p:spPr>
          <a:xfrm>
            <a:off x="725805" y="3659505"/>
            <a:ext cx="7726045" cy="79629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Alle Ziffern oder zutreffende mit „J“ und der F9-Taste bestätigen.</a:t>
            </a:r>
          </a:p>
        </p:txBody>
      </p:sp>
      <p:sp>
        <p:nvSpPr>
          <p:cNvPr id="7" name="Textbox2"/>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0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BOCQAAMBoAAPMuAACQJgAAECAAAA=="/>
              </a:ext>
            </a:extLst>
          </p:cNvSpPr>
          <p:nvPr/>
        </p:nvSpPr>
        <p:spPr>
          <a:xfrm>
            <a:off x="1512570" y="4257040"/>
            <a:ext cx="6119495" cy="201168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3. Möglichkeit (-ins Feld 3506-) als Begründung</a:t>
            </a:r>
          </a:p>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Wird ein OP Schlüssel nach Möglichkeit 1 und 2 nicht gefunden oder zuordenbar, kann er in diesem Fall wie eine normal Begründung eingegeben werden: ==&gt; q 02322-:OPS 5_570.3 </a:t>
            </a:r>
          </a:p>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und sieht wie folgt in der Akte aus:</a:t>
            </a:r>
          </a:p>
        </p:txBody>
      </p:sp>
      <p:sp>
        <p:nvSpPr>
          <p:cNvPr id="8"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Y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12</a:t>
            </a:r>
          </a:p>
        </p:txBody>
      </p:sp>
    </p:spTree>
  </p:cSld>
  <p:clrMapOvr>
    <a:masterClrMapping/>
  </p:clrMapOvr>
  <p:timing>
    <p:tnLst>
      <p:par>
        <p:cTn id="1" dur="indefinite" restart="never" nodeType="tmRoot"/>
      </p:par>
    </p:tnLst>
  </p:timing>
</p:sld>
</file>

<file path=ppt/slides/slide16.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Pj///8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A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TIPP 2: „Storno“ der Formulare: HVPT – VHK - AU</a:t>
            </a: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1. Stornomöglichkeit von Heilmittelverordnungen z. B. HVPT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Wurde ein HVPT Formular zum Test oder aus Versehen falsch gedruckt und gespeichert, ist folgender Weg zum Stornieren der Richtige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FF0000"/>
                </a:solidFill>
              </a:rPr>
              <a:t> </a:t>
            </a: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rgbClr val="D7472D"/>
                </a:solidFill>
                <a:latin typeface="Quicksand Bold" pitchFamily="3" charset="0"/>
                <a:ea typeface="Quicksand Bold" pitchFamily="3" charset="0"/>
                <a:cs typeface="Quicksand Bold" pitchFamily="3" charset="0"/>
              </a:defRPr>
            </a:pPr>
            <a:r>
              <a:t>==&gt;hmv &lt;ENTER&gt;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pic>
        <p:nvPicPr>
          <p:cNvPr id="5" name="Grafik 5"/>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ZQ8AAHAYAADmKAAATSQAABAAAAA="/>
              </a:ext>
            </a:extLst>
          </p:cNvPicPr>
          <p:nvPr/>
        </p:nvPicPr>
        <p:blipFill>
          <a:blip xmlns:r="http://schemas.openxmlformats.org/officeDocument/2006/relationships" r:embed="rId4"/>
          <a:stretch>
            <a:fillRect/>
          </a:stretch>
        </p:blipFill>
        <p:spPr>
          <a:xfrm>
            <a:off x="2502535" y="3972560"/>
            <a:ext cx="4145915" cy="1928495"/>
          </a:xfrm>
          <a:prstGeom prst="rect">
            <a:avLst/>
          </a:prstGeom>
          <a:noFill/>
          <a:ln w="9525" cap="flat" cmpd="sng" algn="ctr">
            <a:noFill/>
            <a:prstDash val="solid"/>
            <a:headEnd type="none" w="med" len="med"/>
            <a:tailEnd type="none" w="med" len="med"/>
          </a:ln>
          <a:effectLst/>
        </p:spPr>
      </p:pic>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Y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13</a:t>
            </a:r>
          </a:p>
        </p:txBody>
      </p:sp>
    </p:spTree>
  </p:cSld>
  <p:clrMapOvr>
    <a:masterClrMapping/>
  </p:clrMapOvr>
  <p:timing>
    <p:tnLst>
      <p:par>
        <p:cTn id="1" dur="indefinite" restart="never" nodeType="tmRoot"/>
      </p:par>
    </p:tnLst>
  </p:timing>
</p:sld>
</file>

<file path=ppt/slides/slide17.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HgQAACcKAAAjNAAAZyYAABAAAAA="/>
              </a:ext>
            </a:extLst>
          </p:cNvPicPr>
          <p:nvPr>
            <p:ph type="obj" idx="1"/>
          </p:nvPr>
        </p:nvPicPr>
        <p:blipFill>
          <a:blip xmlns:r="http://schemas.openxmlformats.org/officeDocument/2006/relationships" r:embed="rId2"/>
          <a:stretch>
            <a:fillRect/>
          </a:stretch>
        </p:blipFill>
        <p:spPr>
          <a:xfrm>
            <a:off x="669290" y="1650365"/>
            <a:ext cx="7806055" cy="4592320"/>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Textbox1"/>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0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D5AwAAtgkAANwyAACmDQAAECAAAA=="/>
              </a:ext>
            </a:extLst>
          </p:cNvSpPr>
          <p:nvPr/>
        </p:nvSpPr>
        <p:spPr>
          <a:xfrm>
            <a:off x="645795" y="1578610"/>
            <a:ext cx="7621905" cy="64008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1. Cursor auf HVPT (markieren) und Taste F 10 drücken und „stronieren“ auswählen.</a:t>
            </a:r>
          </a:p>
        </p:txBody>
      </p:sp>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w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14</a:t>
            </a:r>
          </a:p>
        </p:txBody>
      </p:sp>
    </p:spTree>
  </p:cSld>
  <p:clrMapOvr>
    <a:masterClrMapping/>
  </p:clrMapOvr>
  <p:timing>
    <p:tnLst>
      <p:par>
        <p:cTn id="1" dur="indefinite" restart="never" nodeType="tmRoot"/>
      </p:par>
    </p:tnLst>
  </p:timing>
</p:sld>
</file>

<file path=ppt/slides/slide18.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CAC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NwoAAHkOAADRLQAAViIAABAAAAA="/>
              </a:ext>
            </a:extLst>
          </p:cNvPicPr>
          <p:nvPr>
            <p:ph type="obj" idx="1"/>
          </p:nvPr>
        </p:nvPicPr>
        <p:blipFill>
          <a:blip xmlns:r="http://schemas.openxmlformats.org/officeDocument/2006/relationships" r:embed="rId2"/>
          <a:stretch>
            <a:fillRect/>
          </a:stretch>
        </p:blipFill>
        <p:spPr>
          <a:xfrm>
            <a:off x="1660525" y="2352675"/>
            <a:ext cx="5787390" cy="3228975"/>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HoD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15</a:t>
            </a:r>
          </a:p>
        </p:txBody>
      </p:sp>
    </p:spTree>
  </p:cSld>
  <p:clrMapOvr>
    <a:masterClrMapping/>
  </p:clrMapOvr>
  <p:timing>
    <p:tnLst>
      <p:par>
        <p:cTn id="1" dur="indefinite" restart="never" nodeType="tmRoot"/>
      </p:par>
    </p:tnLst>
  </p:timing>
</p:sld>
</file>

<file path=ppt/slides/slide19.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gHL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NAkAAAgKAADoLQAAoyQAABAAAAA="/>
              </a:ext>
            </a:extLst>
          </p:cNvPicPr>
          <p:nvPr>
            <p:ph type="obj" idx="1"/>
          </p:nvPr>
        </p:nvPicPr>
        <p:blipFill>
          <a:blip xmlns:r="http://schemas.openxmlformats.org/officeDocument/2006/relationships" r:embed="rId2"/>
          <a:stretch>
            <a:fillRect/>
          </a:stretch>
        </p:blipFill>
        <p:spPr>
          <a:xfrm>
            <a:off x="1496060" y="1630680"/>
            <a:ext cx="5966460" cy="4324985"/>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691j1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Textbox1"/>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IY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DUCAAARQkAAMYQAAB6CwAAEAAAAA=="/>
              </a:ext>
            </a:extLst>
          </p:cNvSpPr>
          <p:nvPr/>
        </p:nvSpPr>
        <p:spPr>
          <a:xfrm>
            <a:off x="1435100" y="1506855"/>
            <a:ext cx="1291590" cy="35877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Ergebnis:</a:t>
            </a:r>
          </a:p>
        </p:txBody>
      </p:sp>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w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16</a:t>
            </a:r>
          </a:p>
        </p:txBody>
      </p:sp>
    </p:spTree>
  </p:cSld>
  <p:clrMapOvr>
    <a:masterClrMapping/>
  </p:clrMapOvr>
  <p:timing>
    <p:tnLst>
      <p:par>
        <p:cTn id="1" dur="indefinite" restart="never" nodeType="tmRoot"/>
      </p:par>
    </p:tnLst>
  </p:timing>
</p:sld>
</file>

<file path=ppt/slides/slide2.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5"/>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SScAAH0CAADRNQAA6AcAABAAAAA="/>
              </a:ext>
            </a:extLst>
          </p:cNvPicPr>
          <p:nvPr>
            <p:ph type="obj" idx="1"/>
          </p:nvPr>
        </p:nvPicPr>
        <p:blipFill>
          <a:blip xmlns:r="http://schemas.openxmlformats.org/officeDocument/2006/relationships" r:embed="rId3"/>
          <a:stretch>
            <a:fillRect/>
          </a:stretch>
        </p:blipFill>
        <p:spPr>
          <a:xfrm>
            <a:off x="6386195" y="404495"/>
            <a:ext cx="2362200" cy="880745"/>
          </a:xfrm>
          <a:prstGeom prst="rect">
            <a:avLst/>
          </a:prstGeom>
          <a:noFill/>
          <a:ln w="12700" cap="flat" cmpd="sng" algn="ctr">
            <a:noFill/>
            <a:prstDash val="solid"/>
            <a:headEnd type="none" w="med" len="med"/>
            <a:tailEnd type="none" w="med" len="med"/>
          </a:ln>
          <a:effectLst/>
        </p:spPr>
      </p:pic>
      <p:sp>
        <p:nvSpPr>
          <p:cNvPr id="3" name="Textfeld 10"/>
          <p:cNvSpPr>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AAAAAALScAAG4wAAC9KAAAEAAAAA=="/>
              </a:ext>
            </a:extLst>
          </p:cNvSpPr>
          <p:nvPr/>
        </p:nvSpPr>
        <p:spPr>
          <a:xfrm>
            <a:off x="0" y="6368415"/>
            <a:ext cx="7872730" cy="2540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pPr>
            <a:endParaRPr lang="de-de" sz="1050">
              <a:latin typeface="Quicksand Book" pitchFamily="1" charset="0"/>
              <a:ea typeface="Calibri" pitchFamily="2" charset="0"/>
              <a:cs typeface="Calibri" pitchFamily="2" charset="0"/>
            </a:endParaRPr>
          </a:p>
        </p:txBody>
      </p:sp>
      <p:sp>
        <p:nvSpPr>
          <p:cNvPr id="4" name="Textfeld 3"/>
          <p:cNvSpPr>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CAdNo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AxEgAAiAMAAA4mAACRBwAAEAAAAA=="/>
              </a:ext>
            </a:extLst>
          </p:cNvSpPr>
          <p:nvPr/>
        </p:nvSpPr>
        <p:spPr>
          <a:xfrm>
            <a:off x="2957195" y="574040"/>
            <a:ext cx="3228975" cy="6559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800" b="0" i="0" u="none" strike="noStrike" kern="1" spc="0" baseline="0">
                <a:solidFill>
                  <a:schemeClr val="tx1"/>
                </a:solidFill>
                <a:effectLst/>
                <a:latin typeface="Calibri" pitchFamily="2" charset="0"/>
                <a:ea typeface="Calibri" pitchFamily="2" charset="0"/>
                <a:cs typeface="Calibri" pitchFamily="2" charset="0"/>
              </a:defRPr>
            </a:pPr>
            <a:r>
              <a:rPr lang="de-de" sz="2800">
                <a:solidFill>
                  <a:srgbClr val="D7472D"/>
                </a:solidFill>
                <a:latin typeface="Quicksand Bold" pitchFamily="3" charset="0"/>
                <a:ea typeface="Calibri" pitchFamily="2" charset="0"/>
                <a:cs typeface="Calibri" pitchFamily="2" charset="0"/>
              </a:rPr>
              <a:t>AGENDA</a:t>
            </a:r>
            <a:endParaRPr lang="de-de" sz="2800">
              <a:solidFill>
                <a:srgbClr val="D7472D"/>
              </a:solidFill>
              <a:latin typeface="Quicksand Bold" pitchFamily="3" charset="0"/>
              <a:ea typeface="Calibri" pitchFamily="2" charset="0"/>
              <a:cs typeface="Calibri" pitchFamily="2" charset="0"/>
            </a:endParaRPr>
          </a:p>
        </p:txBody>
      </p:sp>
      <p:sp>
        <p:nvSpPr>
          <p:cNvPr id="5" name="Textfeld 11"/>
          <p:cNvSpPr>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CkAQAA8AgAADM3AADAJgAAAAAAAA=="/>
              </a:ext>
            </a:extLst>
          </p:cNvSpPr>
          <p:nvPr/>
        </p:nvSpPr>
        <p:spPr>
          <a:xfrm>
            <a:off x="266700" y="1452880"/>
            <a:ext cx="8706485" cy="484632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l" defTabSz="914400">
              <a:lnSpc>
                <a:spcPct val="150000"/>
              </a:lnSpc>
              <a:spcBef>
                <a:spcPts val="0"/>
              </a:spcBef>
              <a:spcAft>
                <a:spcPts val="0"/>
              </a:spcAft>
              <a:buNone/>
              <a:tabLst>
                <a:tab pos="6813550" algn="l"/>
              </a:tabLst>
              <a:defRPr lang="de-de" sz="1800" b="0" i="0" u="none" strike="noStrike" kern="1" spc="0" baseline="0">
                <a:solidFill>
                  <a:schemeClr val="tx1"/>
                </a:solidFill>
                <a:effectLst/>
                <a:latin typeface="Calibri" pitchFamily="2" charset="0"/>
                <a:ea typeface="Calibri" pitchFamily="2" charset="0"/>
                <a:cs typeface="Calibri" pitchFamily="2" charset="0"/>
              </a:defRPr>
            </a:pPr>
            <a:r>
              <a:rPr lang="de-de" sz="1600">
                <a:latin typeface="Quicksand Bold" pitchFamily="3" charset="0"/>
                <a:ea typeface="Calibri" pitchFamily="2" charset="0"/>
                <a:cs typeface="Calibri" pitchFamily="2" charset="0"/>
              </a:rPr>
              <a:t>0.   Begrüßung und organisatorische Infos         </a:t>
            </a:r>
            <a:r>
              <a:rPr lang="de-de" sz="1200">
                <a:latin typeface="Quicksand Bold" pitchFamily="3" charset="0"/>
                <a:ea typeface="Calibri" pitchFamily="2" charset="0"/>
                <a:cs typeface="Calibri" pitchFamily="2" charset="0"/>
              </a:rPr>
              <a:t>-Hr. Möller-                                   </a:t>
            </a:r>
            <a:r>
              <a:rPr lang="de-de" sz="1200">
                <a:solidFill>
                  <a:srgbClr val="D7472D"/>
                </a:solidFill>
                <a:latin typeface="Quicksand Bold" pitchFamily="3" charset="0"/>
                <a:ea typeface="Calibri" pitchFamily="2" charset="0"/>
                <a:cs typeface="Calibri" pitchFamily="2" charset="0"/>
              </a:rPr>
              <a:t> </a:t>
            </a:r>
            <a:r>
              <a:rPr lang="de-de" sz="1600">
                <a:solidFill>
                  <a:srgbClr val="D7472D"/>
                </a:solidFill>
                <a:latin typeface="Quicksand Bold" pitchFamily="3" charset="0"/>
                <a:ea typeface="Calibri" pitchFamily="2" charset="0"/>
                <a:cs typeface="Calibri" pitchFamily="2" charset="0"/>
              </a:rPr>
              <a:t>14:30 - 14:40 </a:t>
            </a:r>
            <a:endParaRPr lang="de-de" sz="1600">
              <a:solidFill>
                <a:srgbClr val="FF0000"/>
              </a:solidFill>
              <a:latin typeface="Quicksand Bold" pitchFamily="3" charset="0"/>
              <a:ea typeface="Calibri" pitchFamily="2" charset="0"/>
              <a:cs typeface="Calibri" pitchFamily="2" charset="0"/>
            </a:endParaRPr>
          </a:p>
          <a:p>
            <a:pPr marL="342900" marR="0" indent="-342900" algn="l" defTabSz="914400">
              <a:lnSpc>
                <a:spcPct val="150000"/>
              </a:lnSpc>
              <a:spcBef>
                <a:spcPts val="0"/>
              </a:spcBef>
              <a:spcAft>
                <a:spcPts val="0"/>
              </a:spcAft>
              <a:buClrTx/>
              <a:buSzTx/>
              <a:buFontTx/>
              <a:buAutoNum type="arabicPeriod" startAt="1"/>
              <a:tabLst>
                <a:tab pos="6813550" algn="l"/>
              </a:tabLst>
              <a:defRPr lang="de-de" sz="1800" b="0" i="0" u="none" strike="noStrike" kern="1" spc="0" baseline="0">
                <a:solidFill>
                  <a:schemeClr val="tx1"/>
                </a:solidFill>
                <a:effectLst/>
                <a:latin typeface="Calibri" pitchFamily="2" charset="0"/>
                <a:ea typeface="Calibri" pitchFamily="2" charset="0"/>
                <a:cs typeface="Calibri" pitchFamily="2" charset="0"/>
              </a:defRPr>
            </a:pPr>
            <a:r>
              <a:rPr lang="de-de" sz="1600">
                <a:latin typeface="Quicksand Bold" pitchFamily="3" charset="0"/>
                <a:ea typeface="Calibri" pitchFamily="2" charset="0"/>
                <a:cs typeface="Calibri" pitchFamily="2" charset="0"/>
              </a:rPr>
              <a:t>Die neue Telematik Infrastruktur und die Umsetzung der	</a:t>
            </a:r>
            <a:r>
              <a:rPr lang="de-de" sz="1600">
                <a:solidFill>
                  <a:srgbClr val="FF0000"/>
                </a:solidFill>
                <a:latin typeface="Quicksand Bold" pitchFamily="3" charset="0"/>
                <a:ea typeface="Calibri" pitchFamily="2" charset="0"/>
                <a:cs typeface="Calibri" pitchFamily="2" charset="0"/>
              </a:rPr>
              <a:t>       </a:t>
            </a:r>
            <a:r>
              <a:rPr lang="de-de" sz="1600">
                <a:solidFill>
                  <a:srgbClr val="D7472D"/>
                </a:solidFill>
                <a:latin typeface="Quicksand Bold" pitchFamily="3" charset="0"/>
                <a:ea typeface="Calibri" pitchFamily="2" charset="0"/>
                <a:cs typeface="Calibri" pitchFamily="2" charset="0"/>
              </a:rPr>
              <a:t>14:40 - 15:30</a:t>
            </a:r>
            <a:endParaRPr lang="de-de" sz="1600">
              <a:solidFill>
                <a:srgbClr val="FF0000"/>
              </a:solidFill>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800" b="0" i="0" u="none" strike="noStrike" kern="1" spc="0" baseline="0">
                <a:solidFill>
                  <a:schemeClr val="tx1"/>
                </a:solidFill>
                <a:effectLst/>
                <a:latin typeface="Calibri" pitchFamily="2" charset="0"/>
                <a:ea typeface="Calibri" pitchFamily="2" charset="0"/>
                <a:cs typeface="Calibri" pitchFamily="2" charset="0"/>
              </a:defRPr>
            </a:pPr>
            <a:r>
              <a:rPr lang="de-de" sz="1600">
                <a:latin typeface="Quicksand Bold" pitchFamily="3" charset="0"/>
                <a:ea typeface="Calibri" pitchFamily="2" charset="0"/>
                <a:cs typeface="Calibri" pitchFamily="2" charset="0"/>
              </a:rPr>
              <a:t>      E-Health Gesetzes  (inkl. Diskussion)           </a:t>
            </a:r>
            <a:r>
              <a:rPr lang="de-de" sz="1200">
                <a:latin typeface="Quicksand Bold" pitchFamily="3" charset="0"/>
                <a:ea typeface="Calibri" pitchFamily="2" charset="0"/>
                <a:cs typeface="Calibri" pitchFamily="2" charset="0"/>
              </a:rPr>
              <a:t>–Hr. Martensen-</a:t>
            </a:r>
            <a:r>
              <a:rPr lang="de-de" sz="1600">
                <a:latin typeface="Quicksand Bold" pitchFamily="3" charset="0"/>
                <a:ea typeface="Calibri" pitchFamily="2" charset="0"/>
                <a:cs typeface="Calibri" pitchFamily="2" charset="0"/>
              </a:rPr>
              <a:t>               </a:t>
            </a:r>
            <a:endParaRPr lang="de-de" sz="1600">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800" b="0" i="0" u="none" strike="noStrike" kern="1" spc="0" baseline="0">
                <a:solidFill>
                  <a:schemeClr val="tx1"/>
                </a:solidFill>
                <a:effectLst/>
                <a:latin typeface="Calibri" pitchFamily="2" charset="0"/>
                <a:ea typeface="Calibri" pitchFamily="2" charset="0"/>
                <a:cs typeface="Calibri" pitchFamily="2" charset="0"/>
              </a:defRPr>
            </a:pPr>
            <a:r>
              <a:rPr lang="de-de" sz="1600">
                <a:latin typeface="Quicksand Bold" pitchFamily="3" charset="0"/>
                <a:ea typeface="Calibri" pitchFamily="2" charset="0"/>
                <a:cs typeface="Calibri" pitchFamily="2" charset="0"/>
              </a:rPr>
              <a:t>2.  Erfordernisse zur Einstellung auf die neue europäische	</a:t>
            </a:r>
            <a:endParaRPr lang="de-de" sz="1600">
              <a:solidFill>
                <a:srgbClr val="FF0000"/>
              </a:solidFill>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800" b="0" i="0" u="none" strike="noStrike" kern="1" spc="0" baseline="0">
                <a:solidFill>
                  <a:schemeClr val="tx1"/>
                </a:solidFill>
                <a:effectLst/>
                <a:latin typeface="Calibri" pitchFamily="2" charset="0"/>
                <a:ea typeface="Calibri" pitchFamily="2" charset="0"/>
                <a:cs typeface="Calibri" pitchFamily="2" charset="0"/>
              </a:defRPr>
            </a:pPr>
            <a:r>
              <a:rPr lang="de-de" sz="1600">
                <a:latin typeface="Quicksand Bold" pitchFamily="3" charset="0"/>
                <a:ea typeface="Calibri" pitchFamily="2" charset="0"/>
                <a:cs typeface="Calibri" pitchFamily="2" charset="0"/>
              </a:rPr>
              <a:t>     Datenschutz-Grundverordnung (DSGVO)     </a:t>
            </a:r>
            <a:r>
              <a:rPr lang="de-de" sz="1200">
                <a:latin typeface="Quicksand Bold" pitchFamily="3" charset="0"/>
                <a:ea typeface="Calibri" pitchFamily="2" charset="0"/>
                <a:cs typeface="Calibri" pitchFamily="2" charset="0"/>
              </a:rPr>
              <a:t>-Hr. Schmidt-</a:t>
            </a:r>
            <a:r>
              <a:rPr lang="de-de" sz="1600">
                <a:latin typeface="Quicksand Bold" pitchFamily="3" charset="0"/>
                <a:ea typeface="Calibri" pitchFamily="2" charset="0"/>
                <a:cs typeface="Calibri" pitchFamily="2" charset="0"/>
              </a:rPr>
              <a:t>	</a:t>
            </a:r>
            <a:r>
              <a:rPr lang="de-de" sz="1600">
                <a:solidFill>
                  <a:srgbClr val="FF0000"/>
                </a:solidFill>
                <a:latin typeface="Quicksand Bold" pitchFamily="3" charset="0"/>
                <a:ea typeface="Calibri" pitchFamily="2" charset="0"/>
                <a:cs typeface="Calibri" pitchFamily="2" charset="0"/>
              </a:rPr>
              <a:t>       </a:t>
            </a:r>
            <a:r>
              <a:rPr lang="de-de" sz="1600">
                <a:solidFill>
                  <a:srgbClr val="D7472D"/>
                </a:solidFill>
                <a:latin typeface="Quicksand Bold" pitchFamily="3" charset="0"/>
                <a:ea typeface="Calibri" pitchFamily="2" charset="0"/>
                <a:cs typeface="Calibri" pitchFamily="2" charset="0"/>
              </a:rPr>
              <a:t>15:30 - 15:50</a:t>
            </a:r>
            <a:endParaRPr lang="de-de" sz="1600">
              <a:solidFill>
                <a:srgbClr val="FF0000"/>
              </a:solidFill>
              <a:latin typeface="Quicksand Bold" pitchFamily="3" charset="0"/>
              <a:ea typeface="Calibri" pitchFamily="2" charset="0"/>
              <a:cs typeface="Calibri" pitchFamily="2" charset="0"/>
            </a:endParaRPr>
          </a:p>
          <a:p>
            <a:pPr marL="342900" marR="0" indent="-342900" algn="l" defTabSz="914400">
              <a:lnSpc>
                <a:spcPct val="150000"/>
              </a:lnSpc>
              <a:spcBef>
                <a:spcPts val="0"/>
              </a:spcBef>
              <a:spcAft>
                <a:spcPts val="0"/>
              </a:spcAft>
              <a:buClrTx/>
              <a:buSzTx/>
              <a:buFontTx/>
              <a:buAutoNum type="arabicPeriod" startAt="3"/>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t>Online Terminreservierung für Patienten</a:t>
            </a: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t>      mit Termed                                                 	</a:t>
            </a:r>
            <a:r>
              <a:rPr lang="de-de">
                <a:solidFill>
                  <a:srgbClr val="FF0000"/>
                </a:solidFill>
              </a:rPr>
              <a:t>        </a:t>
            </a:r>
            <a:r>
              <a:rPr lang="de-de">
                <a:solidFill>
                  <a:srgbClr val="D7472D"/>
                </a:solidFill>
              </a:rPr>
              <a:t>15:50 – 16:15</a:t>
            </a:r>
            <a:endParaRPr lang="de-de">
              <a:solidFill>
                <a:srgbClr val="FF0000"/>
              </a:solidFill>
            </a:endParaR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t>4.   Wichtige gesetzliche Neuregelungen und Programm-</a:t>
            </a: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t>       Änderungen ab I.+II.Quartal 2018 </a:t>
            </a: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t>4.1  Einführender allgemeiner Überblick              -</a:t>
            </a:r>
            <a:r>
              <a:rPr lang="de-de" sz="1200"/>
              <a:t>Hr. Möller- </a:t>
            </a:r>
            <a:r>
              <a:t>                           </a:t>
            </a:r>
            <a:r>
              <a:rPr lang="de-de">
                <a:solidFill>
                  <a:srgbClr val="D7472D"/>
                </a:solidFill>
              </a:rPr>
              <a:t>16:15 - 16:30</a:t>
            </a:r>
            <a:r>
              <a:rPr lang="de-de">
                <a:solidFill>
                  <a:srgbClr val="FF0000"/>
                </a:solidFill>
              </a:rPr>
              <a:t> </a:t>
            </a:r>
            <a:endParaRPr lang="de-de">
              <a:solidFill>
                <a:srgbClr val="FF0000"/>
              </a:solidFill>
            </a:endParaR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rPr lang="de-de">
                <a:solidFill>
                  <a:srgbClr val="FF0000"/>
                </a:solidFill>
              </a:rPr>
              <a:t>        </a:t>
            </a:r>
            <a:r>
              <a:rPr lang="de-de" sz="2400"/>
              <a:t>PAUSE</a:t>
            </a:r>
            <a:r>
              <a:t> 	 </a:t>
            </a:r>
            <a:r>
              <a:rPr lang="de-de">
                <a:solidFill>
                  <a:srgbClr val="FF0000"/>
                </a:solidFill>
              </a:rPr>
              <a:t>     </a:t>
            </a:r>
            <a:r>
              <a:t> </a:t>
            </a:r>
            <a:r>
              <a:rPr lang="de-de">
                <a:solidFill>
                  <a:srgbClr val="D7472D"/>
                </a:solidFill>
              </a:rPr>
              <a:t>16:30 - 17:00</a:t>
            </a:r>
            <a:endParaRPr lang="de-de">
              <a:solidFill>
                <a:srgbClr val="FF0000"/>
              </a:solidFill>
            </a:endParaR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chemeClr val="tx1"/>
                </a:solidFill>
                <a:effectLst/>
                <a:latin typeface="Quicksand Bold" pitchFamily="3" charset="0"/>
                <a:ea typeface="Calibri" pitchFamily="2" charset="0"/>
                <a:cs typeface="Calibri" pitchFamily="2" charset="0"/>
              </a:defRPr>
            </a:pPr>
            <a:r>
              <a:t>	</a:t>
            </a:r>
          </a:p>
        </p:txBody>
      </p:sp>
      <p:pic>
        <p:nvPicPr>
          <p:cNvPr id="6" name="Grafik 6"/>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0AEQ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4"/>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20.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YAkAANoJAAD8LgAAEikAABAAAAA="/>
              </a:ext>
            </a:extLst>
          </p:cNvPicPr>
          <p:nvPr>
            <p:ph type="obj" idx="1"/>
          </p:nvPr>
        </p:nvPicPr>
        <p:blipFill>
          <a:blip xmlns:r="http://schemas.openxmlformats.org/officeDocument/2006/relationships" r:embed="rId2"/>
          <a:stretch>
            <a:fillRect/>
          </a:stretch>
        </p:blipFill>
        <p:spPr>
          <a:xfrm>
            <a:off x="1524000" y="1601470"/>
            <a:ext cx="6113780" cy="5074920"/>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B2T+Kz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C9wrTr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Textbox1"/>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HoD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AZBgAArwgAALQuAADkCgAAAAAAAA=="/>
              </a:ext>
            </a:extLst>
          </p:cNvSpPr>
          <p:nvPr/>
        </p:nvSpPr>
        <p:spPr>
          <a:xfrm>
            <a:off x="991235" y="1411605"/>
            <a:ext cx="6600825" cy="35877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Storno von AU gesetzlich verboten - nicht möglich </a:t>
            </a:r>
          </a:p>
        </p:txBody>
      </p:sp>
      <p:sp>
        <p:nvSpPr>
          <p:cNvPr id="6" name="Textbox2"/>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IY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D+BQAAagwAAD8yAACfDgAAEAAAAA=="/>
              </a:ext>
            </a:extLst>
          </p:cNvSpPr>
          <p:nvPr/>
        </p:nvSpPr>
        <p:spPr>
          <a:xfrm>
            <a:off x="974090" y="2018030"/>
            <a:ext cx="7193915" cy="35877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Storno von VHK - Löschen genau wie bei anderen Formularen</a:t>
            </a:r>
          </a:p>
        </p:txBody>
      </p:sp>
      <p:sp>
        <p:nvSpPr>
          <p:cNvPr id="7" name="Textbox3"/>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DODAAAkQ4AAK8NAADkDwAAEAAAAA=="/>
              </a:ext>
            </a:extLst>
          </p:cNvSpPr>
          <p:nvPr/>
        </p:nvSpPr>
        <p:spPr>
          <a:xfrm>
            <a:off x="2081530" y="2367915"/>
            <a:ext cx="142875" cy="21526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 </a:t>
            </a:r>
          </a:p>
        </p:txBody>
      </p:sp>
      <p:sp>
        <p:nvSpPr>
          <p:cNvPr id="8" name="Textbox4"/>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CYCAAAxxMAAOgJAAAYFQAAEAAAAA=="/>
              </a:ext>
            </a:extLst>
          </p:cNvSpPr>
          <p:nvPr/>
        </p:nvSpPr>
        <p:spPr>
          <a:xfrm>
            <a:off x="1397000" y="3215005"/>
            <a:ext cx="213360" cy="21399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p>
        </p:txBody>
      </p:sp>
      <p:sp>
        <p:nvSpPr>
          <p:cNvPr id="9" name="Textbox5"/>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IEC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A0CQAAUg4AAAsaAAAWEAAAEAAAAA=="/>
              </a:ext>
            </a:extLst>
          </p:cNvSpPr>
          <p:nvPr/>
        </p:nvSpPr>
        <p:spPr>
          <a:xfrm>
            <a:off x="1496060" y="2327910"/>
            <a:ext cx="2737485" cy="28702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200" b="0" i="0" u="none" strike="noStrike" kern="1" spc="0" baseline="0">
                <a:solidFill>
                  <a:srgbClr val="000000"/>
                </a:solidFill>
                <a:effectLst/>
                <a:latin typeface="Quicksand Bold" pitchFamily="3" charset="0"/>
                <a:ea typeface="Quicksand Bold" pitchFamily="3" charset="0"/>
                <a:cs typeface="Quicksand Bold" pitchFamily="3" charset="0"/>
              </a:defRPr>
            </a:pPr>
            <a:r>
              <a:t>Aufrufen </a:t>
            </a:r>
            <a:r>
              <a:rPr sz="1400"/>
              <a:t>==</a:t>
            </a:r>
            <a:r>
              <a:t>&gt; vhk und Taste F9</a:t>
            </a:r>
          </a:p>
        </p:txBody>
      </p:sp>
      <p:sp>
        <p:nvSpPr>
          <p:cNvPr id="10" name="Textbox6"/>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BmCQAAGRIAALgYAAAYFQAAEAAAAA=="/>
              </a:ext>
            </a:extLst>
          </p:cNvSpPr>
          <p:nvPr/>
        </p:nvSpPr>
        <p:spPr>
          <a:xfrm>
            <a:off x="1527810" y="2941955"/>
            <a:ext cx="2490470" cy="48704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200" b="0" i="0" u="none" strike="noStrike" kern="1" spc="0" baseline="0">
                <a:solidFill>
                  <a:srgbClr val="000000"/>
                </a:solidFill>
                <a:effectLst/>
                <a:latin typeface="Quicksand Bold" pitchFamily="3" charset="0"/>
                <a:ea typeface="Quicksand Bold" pitchFamily="3" charset="0"/>
                <a:cs typeface="Quicksand Bold" pitchFamily="3" charset="0"/>
              </a:defRPr>
            </a:pPr>
            <a:r>
              <a:t>oder</a:t>
            </a:r>
          </a:p>
          <a:p>
            <a:pPr marL="0" marR="0" indent="0" algn="l" defTabSz="914400">
              <a:lnSpc>
                <a:spcPct val="100000"/>
              </a:lnSpc>
              <a:spcBef>
                <a:spcPts val="0"/>
              </a:spcBef>
              <a:spcAft>
                <a:spcPts val="0"/>
              </a:spcAft>
              <a:buNone/>
              <a:tabLst/>
              <a:defRPr sz="1200" b="0" i="0" u="none" strike="noStrike" kern="1" spc="0" baseline="0">
                <a:solidFill>
                  <a:srgbClr val="000000"/>
                </a:solidFill>
                <a:effectLst/>
                <a:latin typeface="Quicksand Bold" pitchFamily="3" charset="0"/>
                <a:ea typeface="Quicksand Bold" pitchFamily="3" charset="0"/>
                <a:cs typeface="Quicksand Bold" pitchFamily="3" charset="0"/>
              </a:defRPr>
            </a:pPr>
            <a:r>
              <a:rPr sz="1400"/>
              <a:t>==</a:t>
            </a:r>
            <a:r>
              <a:t>&gt;fo</a:t>
            </a:r>
          </a:p>
        </p:txBody>
      </p:sp>
      <p:sp>
        <p:nvSpPr>
          <p:cNvPr id="11"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0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17</a:t>
            </a:r>
          </a:p>
        </p:txBody>
      </p:sp>
    </p:spTree>
  </p:cSld>
  <p:clrMapOvr>
    <a:masterClrMapping/>
  </p:clrMapOvr>
  <p:timing>
    <p:tnLst>
      <p:par>
        <p:cTn id="1" dur="indefinite" restart="never" nodeType="tmRoot"/>
      </p:par>
    </p:tnLst>
  </p:timing>
</p:sld>
</file>

<file path=ppt/slides/slide21.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BAYipp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3"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CHJEF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4" name="Inhaltsplatzhalter 7"/>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MwAP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E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TIPP 3: „Löschen“/ Storno/Korrektur/Wiederholung von PL Rechnungen</a:t>
            </a:r>
            <a:endParaRPr lang="de-de">
              <a:solidFill>
                <a:srgbClr val="D7472D"/>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Name des betreffenden Patienten ermitteln, Patient aufrufen,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mit ==&gt; l vpl</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Rechnungsnummer ermitteln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==&gt; fibu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-&gt;Verwaltung der Privatliquidation -&gt;Voreinstellungen ändern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p:txBody>
      </p:sp>
      <p:pic>
        <p:nvPicPr>
          <p:cNvPr id="5" name="Grafik 8"/>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C4avXb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swkAAJUYAAB+LgAAiyIAABAAAAA="/>
              </a:ext>
            </a:extLst>
          </p:cNvPicPr>
          <p:nvPr/>
        </p:nvPicPr>
        <p:blipFill>
          <a:blip xmlns:r="http://schemas.openxmlformats.org/officeDocument/2006/relationships" r:embed="rId4"/>
          <a:stretch>
            <a:fillRect/>
          </a:stretch>
        </p:blipFill>
        <p:spPr>
          <a:xfrm>
            <a:off x="1576705" y="3996055"/>
            <a:ext cx="5981065" cy="1619250"/>
          </a:xfrm>
          <a:prstGeom prst="rect">
            <a:avLst/>
          </a:prstGeom>
          <a:noFill/>
          <a:ln w="9525" cap="flat" cmpd="sng" algn="ctr">
            <a:noFill/>
            <a:prstDash val="solid"/>
            <a:headEnd type="none" w="med" len="med"/>
            <a:tailEnd type="none" w="med" len="med"/>
          </a:ln>
          <a:effectLst/>
        </p:spPr>
      </p:pic>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Y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18</a:t>
            </a:r>
          </a:p>
        </p:txBody>
      </p:sp>
    </p:spTree>
  </p:cSld>
  <p:clrMapOvr>
    <a:masterClrMapping/>
  </p:clrMapOvr>
  <p:timing>
    <p:tnLst>
      <p:par>
        <p:cTn id="1" dur="indefinite" restart="never" nodeType="tmRoot"/>
      </p:par>
    </p:tnLst>
  </p:timing>
</p:sld>
</file>

<file path=ppt/slides/slide22.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NggFx4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E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Calibri" pitchFamily="2" charset="0"/>
                <a:ea typeface="Calibri" pitchFamily="2" charset="0"/>
                <a:cs typeface="Calibri" pitchFamily="2" charset="0"/>
              </a:defRPr>
            </a:pPr>
            <a:r>
              <a:rPr lang="de-de">
                <a:latin typeface="Quicksand Bold" pitchFamily="3" charset="0"/>
                <a:ea typeface="Quicksand Bold" pitchFamily="3" charset="0"/>
                <a:cs typeface="Quicksand Bold" pitchFamily="3" charset="0"/>
              </a:rPr>
              <a:t>i.d.R. Rechnung rückgängig machen </a:t>
            </a:r>
            <a:endParaRPr lang="de-de">
              <a:latin typeface="Quicksand Bold" pitchFamily="3" charset="0"/>
              <a:ea typeface="Quicksand Bold" pitchFamily="3" charset="0"/>
              <a:cs typeface="Quicksand Bold" pitchFamily="3" charset="0"/>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Calibri" pitchFamily="2" charset="0"/>
                <a:ea typeface="Calibri" pitchFamily="2" charset="0"/>
                <a:cs typeface="Calibri" pitchFamily="2" charset="0"/>
              </a:defRPr>
            </a:pPr>
            <a:r>
              <a:t>     </a:t>
            </a: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BT8MaO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HyKM9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pic>
        <p:nvPicPr>
          <p:cNvPr id="5" name="Grafik 1"/>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CPTzu4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ugoAAEQMAABQLQAAhxQAABAAAAA="/>
              </a:ext>
            </a:extLst>
          </p:cNvPicPr>
          <p:nvPr/>
        </p:nvPicPr>
        <p:blipFill>
          <a:blip xmlns:r="http://schemas.openxmlformats.org/officeDocument/2006/relationships" r:embed="rId4"/>
          <a:stretch>
            <a:fillRect/>
          </a:stretch>
        </p:blipFill>
        <p:spPr>
          <a:xfrm>
            <a:off x="1743710" y="1993900"/>
            <a:ext cx="5622290" cy="1343025"/>
          </a:xfrm>
          <a:prstGeom prst="rect">
            <a:avLst/>
          </a:prstGeom>
          <a:noFill/>
          <a:ln w="9525" cap="flat" cmpd="sng" algn="ctr">
            <a:noFill/>
            <a:prstDash val="solid"/>
            <a:headEnd type="none" w="med" len="med"/>
            <a:tailEnd type="none" w="med" len="med"/>
          </a:ln>
          <a:effectLst/>
        </p:spPr>
      </p:pic>
      <p:pic>
        <p:nvPicPr>
          <p:cNvPr id="6" name="Grafik 5"/>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q+uyb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6goAAB8WAABWLQAARSEAABAAAAA="/>
              </a:ext>
            </a:extLst>
          </p:cNvPicPr>
          <p:nvPr/>
        </p:nvPicPr>
        <p:blipFill>
          <a:blip xmlns:r="http://schemas.openxmlformats.org/officeDocument/2006/relationships" r:embed="rId5"/>
          <a:stretch>
            <a:fillRect/>
          </a:stretch>
        </p:blipFill>
        <p:spPr>
          <a:xfrm>
            <a:off x="1774190" y="3596005"/>
            <a:ext cx="5595620" cy="1812290"/>
          </a:xfrm>
          <a:prstGeom prst="rect">
            <a:avLst/>
          </a:prstGeom>
          <a:noFill/>
          <a:ln w="9525" cap="flat" cmpd="sng" algn="ctr">
            <a:noFill/>
            <a:prstDash val="solid"/>
            <a:headEnd type="none" w="med" len="med"/>
            <a:tailEnd type="none" w="med" len="med"/>
          </a:ln>
          <a:effectLst/>
        </p:spPr>
      </p:pic>
      <p:pic>
        <p:nvPicPr>
          <p:cNvPr id="7" name="Grafik 11"/>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y0knz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ugoAALYhAAAtLgAAqikAABAAAAA="/>
              </a:ext>
            </a:extLst>
          </p:cNvPicPr>
          <p:nvPr/>
        </p:nvPicPr>
        <p:blipFill>
          <a:blip xmlns:r="http://schemas.openxmlformats.org/officeDocument/2006/relationships" r:embed="rId6"/>
          <a:stretch>
            <a:fillRect/>
          </a:stretch>
        </p:blipFill>
        <p:spPr>
          <a:xfrm>
            <a:off x="1743710" y="5480050"/>
            <a:ext cx="5762625" cy="1292860"/>
          </a:xfrm>
          <a:prstGeom prst="rect">
            <a:avLst/>
          </a:prstGeom>
          <a:noFill/>
          <a:ln w="9525" cap="flat" cmpd="sng" algn="ctr">
            <a:noFill/>
            <a:prstDash val="solid"/>
            <a:headEnd type="none" w="med" len="med"/>
            <a:tailEnd type="none" w="med" len="med"/>
          </a:ln>
          <a:effectLst/>
        </p:spPr>
      </p:pic>
      <p:sp>
        <p:nvSpPr>
          <p:cNvPr id="8" name="Textbox1"/>
          <p:cNvSpPr txBox="1">
            <a:extLst>
              <a:ext uri="smNativeData">
                <pr:smNativeData xmlns:pr="smNativeData" val="SMDATA_12_d0z8WhMAAAAlAAAAEgAAAA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P8D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CmAgAA7R8AAGo1AAAyKQAAAAAAAA=="/>
              </a:ext>
            </a:extLst>
          </p:cNvSpPr>
          <p:nvPr/>
        </p:nvSpPr>
        <p:spPr>
          <a:xfrm>
            <a:off x="430530" y="5189855"/>
            <a:ext cx="8252460" cy="1506855"/>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Nun sind alle RE-Ziffern der vorab gesperrten Rechnung wieder zugänglich und können gelöscht, geändert oder ergänzt werden</a:t>
            </a:r>
          </a:p>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Wiederholungsdruck: ==&gt; l vpl oder</a:t>
            </a:r>
          </a:p>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Menü &gt; Abrechnung &gt; Privatliquidation &gt; Vorherige Privatliquidation</a:t>
            </a:r>
          </a:p>
        </p:txBody>
      </p:sp>
      <p:sp>
        <p:nvSpPr>
          <p:cNvPr id="9"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JwN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19</a:t>
            </a:r>
          </a:p>
        </p:txBody>
      </p:sp>
    </p:spTree>
  </p:cSld>
  <p:clrMapOvr>
    <a:masterClrMapping/>
  </p:clrMapOvr>
  <p:timing>
    <p:tnLst>
      <p:par>
        <p:cTn id="1" dur="indefinite" restart="never" nodeType="tmRoot"/>
      </p:par>
    </p:tnLst>
  </p:timing>
</p:sld>
</file>

<file path=ppt/slides/slide23.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Tp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A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TIPP 4: Druck der neuen Formulare PEK u.M36</a:t>
            </a: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PEK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Patientenerklärung Europäische Krankenversicherung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M36  Empfehlung zur verhaltensbezogenen Primärprävention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Das es für PEK (vorab M80/M81) keine Nadeldrucker-Vordrucke gibt, muss (wie bei Blankoformularen) auf postscriptfähige Laserdruckern auf weißes A4 Papier ausgedruckt werden.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Postscript ist eine von Firma „Adobe“ entwickelte Drucker-Programmiersprache, die insb. zu Linux-Systemen und für grafische Ausdrucke kompatibel ist.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Nadeldrucker sind für grafische Ausdrucke nicht geeignet. (Barcode!).</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CdqBGt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qUVlW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HoD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20</a:t>
            </a:r>
          </a:p>
        </p:txBody>
      </p:sp>
    </p:spTree>
  </p:cSld>
  <p:clrMapOvr>
    <a:masterClrMapping/>
  </p:clrMapOvr>
  <p:timing>
    <p:tnLst>
      <p:par>
        <p:cTn id="1" dur="indefinite" restart="never" nodeType="tmRoot"/>
      </p:par>
    </p:tnLst>
  </p:timing>
</p:sld>
</file>

<file path=ppt/slides/slide24.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VD6/o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E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rgbClr val="D7472D"/>
                </a:solidFill>
                <a:latin typeface="Quicksand Bold" pitchFamily="3" charset="0"/>
                <a:ea typeface="Quicksand Bold" pitchFamily="3" charset="0"/>
                <a:cs typeface="Quicksand Bold" pitchFamily="3" charset="0"/>
              </a:defRPr>
            </a:pPr>
            <a:r>
              <a:t>TIPP :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Wenn ein solcher Laserdrucker noch nicht in Ihrer Praxis vorhanden ist, lohnt sich (statt einfacher Einschacht-Laserdrucker) besser gleich die Anschaffung eines Mehrschacht-Blankoformulardruckers und damit auch der Umstieg auf </a:t>
            </a:r>
            <a:r>
              <a:rPr lang="de-de">
                <a:solidFill>
                  <a:srgbClr val="D7472D"/>
                </a:solidFill>
              </a:rPr>
              <a:t>Blankoformulardruck</a:t>
            </a:r>
            <a:r>
              <a:t> wegen folgender </a:t>
            </a:r>
            <a:r>
              <a:rPr lang="de-de">
                <a:solidFill>
                  <a:srgbClr val="D7472D"/>
                </a:solidFill>
              </a:rPr>
              <a:t>Vorteile</a:t>
            </a:r>
            <a:r>
              <a:t>:</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Exakter </a:t>
            </a:r>
            <a:r>
              <a:t>Druck (fast) aller Formulare per Blankodruck wird möglich </a:t>
            </a: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Das </a:t>
            </a:r>
            <a:r>
              <a:rPr lang="de-de">
                <a:solidFill>
                  <a:srgbClr val="D7472D"/>
                </a:solidFill>
              </a:rPr>
              <a:t>Lagern</a:t>
            </a:r>
            <a:r>
              <a:t>, das </a:t>
            </a:r>
            <a:r>
              <a:rPr lang="de-de">
                <a:solidFill>
                  <a:srgbClr val="D7472D"/>
                </a:solidFill>
              </a:rPr>
              <a:t>Suchen</a:t>
            </a:r>
            <a:r>
              <a:t> und das einzelne </a:t>
            </a:r>
            <a:r>
              <a:rPr lang="de-de">
                <a:solidFill>
                  <a:srgbClr val="D7472D"/>
                </a:solidFill>
              </a:rPr>
              <a:t>Einlegen</a:t>
            </a:r>
            <a:r>
              <a:t> von Vordrucken </a:t>
            </a:r>
            <a:r>
              <a:rPr lang="de-de">
                <a:solidFill>
                  <a:srgbClr val="D7472D"/>
                </a:solidFill>
              </a:rPr>
              <a:t>entfällt</a:t>
            </a:r>
            <a:endParaRPr lang="de-de">
              <a:solidFill>
                <a:srgbClr val="D7472D"/>
              </a:solidFill>
            </a:endParaR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Der  Druck von Formularen geht nahezu </a:t>
            </a:r>
            <a:r>
              <a:rPr lang="de-de">
                <a:solidFill>
                  <a:srgbClr val="D7472D"/>
                </a:solidFill>
              </a:rPr>
              <a:t>geräuschlos</a:t>
            </a:r>
            <a:r>
              <a:rPr lang="de-de">
                <a:solidFill>
                  <a:srgbClr val="FF0000"/>
                </a:solidFill>
              </a:rPr>
              <a:t> </a:t>
            </a:r>
            <a:r>
              <a:t>von statten </a:t>
            </a: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Druck von </a:t>
            </a:r>
            <a:r>
              <a:rPr lang="de-de">
                <a:solidFill>
                  <a:srgbClr val="D7472D"/>
                </a:solidFill>
              </a:rPr>
              <a:t>PEK und M36</a:t>
            </a:r>
            <a:r>
              <a:rPr lang="de-de">
                <a:solidFill>
                  <a:srgbClr val="FF0000"/>
                </a:solidFill>
              </a:rPr>
              <a:t> </a:t>
            </a:r>
            <a:r>
              <a:t>sind</a:t>
            </a:r>
            <a:r>
              <a:rPr lang="de-de">
                <a:solidFill>
                  <a:srgbClr val="FF0000"/>
                </a:solidFill>
              </a:rPr>
              <a:t> </a:t>
            </a:r>
            <a:r>
              <a:rPr lang="de-de">
                <a:solidFill>
                  <a:srgbClr val="D7472D"/>
                </a:solidFill>
              </a:rPr>
              <a:t>inklusive</a:t>
            </a:r>
            <a:endParaRPr lang="de-de">
              <a:solidFill>
                <a:srgbClr val="FF0000"/>
              </a:solidFill>
            </a:endParaR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Arztbriefdruck</a:t>
            </a:r>
            <a:r>
              <a:t> mit LOGOS und Bildern in s/w wird möglich</a:t>
            </a: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Ausdruck der </a:t>
            </a:r>
            <a:r>
              <a:rPr lang="de-de">
                <a:solidFill>
                  <a:srgbClr val="D7472D"/>
                </a:solidFill>
              </a:rPr>
              <a:t>DMP</a:t>
            </a:r>
            <a:r>
              <a:t> Dokumente im </a:t>
            </a:r>
            <a:r>
              <a:rPr lang="de-de">
                <a:solidFill>
                  <a:srgbClr val="D7472D"/>
                </a:solidFill>
              </a:rPr>
              <a:t>originalen Design</a:t>
            </a:r>
            <a:r>
              <a:rPr lang="de-de">
                <a:solidFill>
                  <a:srgbClr val="FF0000"/>
                </a:solidFill>
              </a:rPr>
              <a:t> </a:t>
            </a:r>
            <a:r>
              <a:t>wird möglich</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DAwMD/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C0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21</a:t>
            </a:r>
          </a:p>
        </p:txBody>
      </p:sp>
    </p:spTree>
  </p:cSld>
  <p:clrMapOvr>
    <a:masterClrMapping/>
  </p:clrMapOvr>
  <p:timing>
    <p:tnLst>
      <p:par>
        <p:cTn id="1" dur="indefinite" restart="never" nodeType="tmRoot"/>
      </p:par>
    </p:tnLst>
  </p:timing>
</p:sld>
</file>

<file path=ppt/slides/slide3.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5"/>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0AEQ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SScAAH0CAADRNQAA6AcAABAAAAA="/>
              </a:ext>
            </a:extLst>
          </p:cNvPicPr>
          <p:nvPr>
            <p:ph type="obj" idx="1"/>
          </p:nvPr>
        </p:nvPicPr>
        <p:blipFill>
          <a:blip xmlns:r="http://schemas.openxmlformats.org/officeDocument/2006/relationships" r:embed="rId3"/>
          <a:stretch>
            <a:fillRect/>
          </a:stretch>
        </p:blipFill>
        <p:spPr>
          <a:xfrm>
            <a:off x="6386195" y="404495"/>
            <a:ext cx="2362200" cy="880745"/>
          </a:xfrm>
          <a:prstGeom prst="rect">
            <a:avLst/>
          </a:prstGeom>
          <a:noFill/>
          <a:ln w="12700" cap="flat" cmpd="sng" algn="ctr">
            <a:noFill/>
            <a:prstDash val="solid"/>
            <a:headEnd type="none" w="med" len="med"/>
            <a:tailEnd type="none" w="med" len="med"/>
          </a:ln>
          <a:effectLst/>
        </p:spPr>
      </p:pic>
      <p:sp>
        <p:nvSpPr>
          <p:cNvPr id="3" name="Textfeld 3"/>
          <p:cNvSpPr>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AVEgAAagMAACsmAAAuBgAAEAAAAA=="/>
              </a:ext>
            </a:extLst>
          </p:cNvSpPr>
          <p:nvPr/>
        </p:nvSpPr>
        <p:spPr>
          <a:xfrm>
            <a:off x="2939415" y="554990"/>
            <a:ext cx="3265170" cy="4495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800" b="0" i="0" u="none" strike="noStrike" kern="1" spc="0" baseline="0">
                <a:solidFill>
                  <a:srgbClr val="000000"/>
                </a:solidFill>
                <a:effectLst/>
                <a:latin typeface="Calibri" pitchFamily="2" charset="0"/>
                <a:ea typeface="Calibri" pitchFamily="2" charset="0"/>
                <a:cs typeface="Calibri" pitchFamily="2" charset="0"/>
              </a:defRPr>
            </a:pPr>
            <a:r>
              <a:rPr lang="de-de" sz="2400">
                <a:solidFill>
                  <a:srgbClr val="D7472D"/>
                </a:solidFill>
                <a:latin typeface="Quicksand Bold" pitchFamily="3" charset="0"/>
                <a:ea typeface="Calibri" pitchFamily="2" charset="0"/>
                <a:cs typeface="Calibri" pitchFamily="2" charset="0"/>
              </a:rPr>
              <a:t>AGENDA</a:t>
            </a:r>
            <a:r>
              <a:rPr lang="de-de" sz="2000">
                <a:solidFill>
                  <a:srgbClr val="D7472D"/>
                </a:solidFill>
                <a:latin typeface="Quicksand Bold" pitchFamily="3" charset="0"/>
                <a:ea typeface="Calibri" pitchFamily="2" charset="0"/>
                <a:cs typeface="Calibri" pitchFamily="2" charset="0"/>
              </a:rPr>
              <a:t>                                                  </a:t>
            </a:r>
            <a:endParaRPr lang="de-de" sz="2000">
              <a:solidFill>
                <a:srgbClr val="D7472D"/>
              </a:solidFill>
              <a:latin typeface="Quicksand Bold" pitchFamily="3" charset="0"/>
              <a:ea typeface="Calibri" pitchFamily="2" charset="0"/>
              <a:cs typeface="Calibri" pitchFamily="2" charset="0"/>
            </a:endParaRPr>
          </a:p>
        </p:txBody>
      </p:sp>
      <p:sp>
        <p:nvSpPr>
          <p:cNvPr id="4" name="Textfeld 11"/>
          <p:cNvSpPr>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CkAQAA8AgAADM3AADAJgAAAAAAAA=="/>
              </a:ext>
            </a:extLst>
          </p:cNvSpPr>
          <p:nvPr/>
        </p:nvSpPr>
        <p:spPr>
          <a:xfrm>
            <a:off x="266700" y="1452880"/>
            <a:ext cx="8706485" cy="484632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l" defTabSz="914400">
              <a:lnSpc>
                <a:spcPct val="150000"/>
              </a:lnSpc>
              <a:spcBef>
                <a:spcPts val="0"/>
              </a:spcBef>
              <a:spcAft>
                <a:spcPts val="0"/>
              </a:spcAft>
              <a:buNone/>
              <a:tabLst>
                <a:tab pos="6813550" algn="l"/>
              </a:tabLst>
              <a:defRPr lang="de-de" sz="1800" b="0" i="0" u="none" strike="noStrike" kern="1" spc="0" baseline="0">
                <a:solidFill>
                  <a:srgbClr val="000000"/>
                </a:solidFill>
                <a:effectLst/>
                <a:latin typeface="Calibri" pitchFamily="2" charset="0"/>
                <a:ea typeface="Calibri" pitchFamily="2" charset="0"/>
                <a:cs typeface="Calibri" pitchFamily="2" charset="0"/>
              </a:defRPr>
            </a:pPr>
            <a:r>
              <a:rPr lang="de-de" sz="1600">
                <a:solidFill>
                  <a:schemeClr val="tx1"/>
                </a:solidFill>
                <a:latin typeface="Quicksand Bold" pitchFamily="3" charset="0"/>
                <a:ea typeface="Calibri" pitchFamily="2" charset="0"/>
                <a:cs typeface="Calibri" pitchFamily="2" charset="0"/>
              </a:rPr>
              <a:t>4.2 Laborreform,Sonderziffern,Labor-Budget,</a:t>
            </a:r>
            <a:endParaRPr lang="de-de" sz="1600">
              <a:solidFill>
                <a:schemeClr val="tx1"/>
              </a:solidFill>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800" b="0" i="0" u="none" strike="noStrike" kern="1" spc="0" baseline="0">
                <a:solidFill>
                  <a:srgbClr val="000000"/>
                </a:solidFill>
                <a:effectLst/>
                <a:latin typeface="Calibri" pitchFamily="2" charset="0"/>
                <a:ea typeface="Calibri" pitchFamily="2" charset="0"/>
                <a:cs typeface="Calibri" pitchFamily="2" charset="0"/>
              </a:defRPr>
            </a:pPr>
            <a:r>
              <a:rPr lang="de-de" sz="1600">
                <a:solidFill>
                  <a:schemeClr val="tx1"/>
                </a:solidFill>
                <a:latin typeface="Quicksand Bold" pitchFamily="3" charset="0"/>
                <a:ea typeface="Calibri" pitchFamily="2" charset="0"/>
                <a:cs typeface="Calibri" pitchFamily="2" charset="0"/>
              </a:rPr>
              <a:t>      Wirtschaftlichkeitsbonus &amp; neuer LDT </a:t>
            </a:r>
            <a:r>
              <a:rPr lang="de-de" sz="1200">
                <a:solidFill>
                  <a:schemeClr val="tx1"/>
                </a:solidFill>
                <a:latin typeface="Quicksand Bold" pitchFamily="3" charset="0"/>
                <a:ea typeface="Calibri" pitchFamily="2" charset="0"/>
                <a:cs typeface="Calibri" pitchFamily="2" charset="0"/>
              </a:rPr>
              <a:t>3.0                       -Hr. Möller-                   </a:t>
            </a:r>
            <a:r>
              <a:rPr lang="de-de" sz="1200">
                <a:solidFill>
                  <a:srgbClr val="D7472D"/>
                </a:solidFill>
                <a:latin typeface="Quicksand Bold" pitchFamily="3" charset="0"/>
                <a:ea typeface="Calibri" pitchFamily="2" charset="0"/>
                <a:cs typeface="Calibri" pitchFamily="2" charset="0"/>
              </a:rPr>
              <a:t> </a:t>
            </a:r>
            <a:r>
              <a:rPr lang="de-de" sz="1600">
                <a:solidFill>
                  <a:srgbClr val="D7472D"/>
                </a:solidFill>
                <a:latin typeface="Quicksand Bold" pitchFamily="3" charset="0"/>
                <a:ea typeface="Calibri" pitchFamily="2" charset="0"/>
                <a:cs typeface="Calibri" pitchFamily="2" charset="0"/>
              </a:rPr>
              <a:t>17:00 - 17:15</a:t>
            </a:r>
            <a:r>
              <a:rPr lang="de-de" sz="1600">
                <a:solidFill>
                  <a:srgbClr val="FF0000"/>
                </a:solidFill>
                <a:latin typeface="Quicksand Bold" pitchFamily="3" charset="0"/>
                <a:ea typeface="Calibri" pitchFamily="2" charset="0"/>
                <a:cs typeface="Calibri" pitchFamily="2" charset="0"/>
              </a:rPr>
              <a:t>   </a:t>
            </a:r>
            <a:r>
              <a:rPr lang="de-de" sz="1200">
                <a:solidFill>
                  <a:schemeClr val="tx1"/>
                </a:solidFill>
                <a:latin typeface="Quicksand Bold" pitchFamily="3" charset="0"/>
                <a:ea typeface="Calibri" pitchFamily="2" charset="0"/>
                <a:cs typeface="Calibri" pitchFamily="2" charset="0"/>
              </a:rPr>
              <a:t>                       </a:t>
            </a:r>
            <a:endParaRPr lang="de-de" sz="1200">
              <a:solidFill>
                <a:schemeClr val="tx1"/>
              </a:solidFill>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800" b="0" i="0" u="none" strike="noStrike" kern="1" spc="0" baseline="0">
                <a:solidFill>
                  <a:srgbClr val="000000"/>
                </a:solidFill>
                <a:effectLst/>
                <a:latin typeface="Calibri" pitchFamily="2" charset="0"/>
                <a:ea typeface="Calibri" pitchFamily="2" charset="0"/>
                <a:cs typeface="Calibri" pitchFamily="2" charset="0"/>
              </a:defRPr>
            </a:pPr>
            <a:endParaRPr lang="de-de" sz="1600">
              <a:solidFill>
                <a:schemeClr val="tx1"/>
              </a:solidFill>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800" b="0" i="0" u="none" strike="noStrike" kern="1" spc="0" baseline="0">
                <a:solidFill>
                  <a:srgbClr val="000000"/>
                </a:solidFill>
                <a:effectLst/>
                <a:latin typeface="Calibri" pitchFamily="2" charset="0"/>
                <a:ea typeface="Calibri" pitchFamily="2" charset="0"/>
                <a:cs typeface="Calibri" pitchFamily="2" charset="0"/>
              </a:defRPr>
            </a:pPr>
            <a:r>
              <a:rPr lang="de-de" sz="1600">
                <a:solidFill>
                  <a:schemeClr val="tx1"/>
                </a:solidFill>
                <a:latin typeface="Quicksand Bold" pitchFamily="3" charset="0"/>
                <a:ea typeface="Calibri" pitchFamily="2" charset="0"/>
                <a:cs typeface="Calibri" pitchFamily="2" charset="0"/>
              </a:rPr>
              <a:t>4.3 Arzneimittelwirtschaftlichkeitsgesetz                     -</a:t>
            </a:r>
            <a:r>
              <a:rPr lang="de-de" sz="1200">
                <a:solidFill>
                  <a:schemeClr val="tx1"/>
                </a:solidFill>
                <a:latin typeface="Quicksand Bold" pitchFamily="3" charset="0"/>
                <a:ea typeface="Calibri" pitchFamily="2" charset="0"/>
                <a:cs typeface="Calibri" pitchFamily="2" charset="0"/>
              </a:rPr>
              <a:t>Hr. Martensen-                </a:t>
            </a:r>
            <a:r>
              <a:rPr lang="de-de" sz="1600">
                <a:solidFill>
                  <a:srgbClr val="D7472D"/>
                </a:solidFill>
                <a:latin typeface="Quicksand Bold" pitchFamily="3" charset="0"/>
                <a:ea typeface="Calibri" pitchFamily="2" charset="0"/>
                <a:cs typeface="Calibri" pitchFamily="2" charset="0"/>
              </a:rPr>
              <a:t>17:15 - 17:30</a:t>
            </a:r>
            <a:endParaRPr lang="de-de" sz="1600">
              <a:solidFill>
                <a:srgbClr val="FF0000"/>
              </a:solidFill>
              <a:latin typeface="Quicksand Bold" pitchFamily="3" charset="0"/>
              <a:ea typeface="Calibri" pitchFamily="2" charset="0"/>
              <a:cs typeface="Calibri" pitchFamily="2" charset="0"/>
            </a:endParaRPr>
          </a:p>
          <a:p>
            <a:pPr marL="0" marR="0" indent="0" algn="l" defTabSz="914400">
              <a:lnSpc>
                <a:spcPct val="150000"/>
              </a:lnSpc>
              <a:spcBef>
                <a:spcPts val="0"/>
              </a:spcBef>
              <a:spcAft>
                <a:spcPts val="0"/>
              </a:spcAft>
              <a:buNone/>
              <a:tabLst>
                <a:tab pos="6813550" algn="l"/>
              </a:tabLst>
              <a:defRPr lang="de-de" sz="1600" b="0" i="0" u="none" strike="noStrike" kern="1" spc="0" baseline="0">
                <a:solidFill>
                  <a:srgbClr val="000000"/>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rgbClr val="000000"/>
                </a:solidFill>
                <a:effectLst/>
                <a:latin typeface="Quicksand Bold" pitchFamily="3" charset="0"/>
                <a:ea typeface="Calibri" pitchFamily="2" charset="0"/>
                <a:cs typeface="Calibri" pitchFamily="2" charset="0"/>
              </a:defRPr>
            </a:pPr>
            <a:r>
              <a:t>5.  TIPPS &amp; TRICKS                                                  -</a:t>
            </a:r>
            <a:r>
              <a:rPr lang="de-de" sz="1200"/>
              <a:t>Fr. Nigido/Hr. Möller-</a:t>
            </a:r>
            <a:r>
              <a:t>           </a:t>
            </a:r>
            <a:r>
              <a:rPr lang="de-de">
                <a:solidFill>
                  <a:srgbClr val="FF0000"/>
                </a:solidFill>
              </a:rPr>
              <a:t> </a:t>
            </a:r>
            <a:r>
              <a:rPr lang="de-de">
                <a:solidFill>
                  <a:srgbClr val="D7472D"/>
                </a:solidFill>
              </a:rPr>
              <a:t>17:30 - 18:15</a:t>
            </a:r>
            <a:endParaRPr lang="de-de">
              <a:solidFill>
                <a:srgbClr val="FF0000"/>
              </a:solidFill>
            </a:endParaRPr>
          </a:p>
          <a:p>
            <a:pPr marL="0" marR="0" indent="0" algn="l" defTabSz="914400">
              <a:lnSpc>
                <a:spcPct val="150000"/>
              </a:lnSpc>
              <a:spcBef>
                <a:spcPts val="0"/>
              </a:spcBef>
              <a:spcAft>
                <a:spcPts val="0"/>
              </a:spcAft>
              <a:buNone/>
              <a:tabLst>
                <a:tab pos="6813550" algn="l"/>
              </a:tabLst>
              <a:defRPr lang="de-de" sz="1600" b="0" i="0" u="none" strike="noStrike" kern="1" spc="0" baseline="0">
                <a:solidFill>
                  <a:srgbClr val="000000"/>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tab pos="6813550" algn="l"/>
              </a:tabLst>
              <a:defRPr lang="de-de" sz="1600" b="0" i="0" u="none" strike="noStrike" kern="1" spc="0" baseline="0">
                <a:solidFill>
                  <a:srgbClr val="000000"/>
                </a:solidFill>
                <a:effectLst/>
                <a:latin typeface="Quicksand Bold" pitchFamily="3" charset="0"/>
                <a:ea typeface="Calibri" pitchFamily="2" charset="0"/>
                <a:cs typeface="Calibri" pitchFamily="2" charset="0"/>
              </a:defRPr>
            </a:pPr>
            <a:r>
              <a:t>6.  bts  Betreuungskonzept 2018 ff.                               </a:t>
            </a:r>
            <a:r>
              <a:rPr lang="de-de" sz="1200"/>
              <a:t> -Hr. Fräbel -                     </a:t>
            </a:r>
            <a:r>
              <a:rPr lang="de-de">
                <a:solidFill>
                  <a:srgbClr val="D7472D"/>
                </a:solidFill>
              </a:rPr>
              <a:t>  18:15 - 18:30</a:t>
            </a:r>
            <a:r>
              <a:rPr lang="de-de">
                <a:solidFill>
                  <a:srgbClr val="FF0000"/>
                </a:solidFill>
              </a:rPr>
              <a:t> </a:t>
            </a:r>
            <a:r>
              <a:rPr lang="de-de" sz="1200"/>
              <a:t>  </a:t>
            </a:r>
            <a:endParaRPr lang="de-de" sz="1200"/>
          </a:p>
          <a:p>
            <a:pPr marL="0" marR="0" indent="0" algn="l" defTabSz="914400">
              <a:lnSpc>
                <a:spcPct val="150000"/>
              </a:lnSpc>
              <a:spcBef>
                <a:spcPts val="0"/>
              </a:spcBef>
              <a:spcAft>
                <a:spcPts val="0"/>
              </a:spcAft>
              <a:buNone/>
              <a:tabLst>
                <a:tab pos="6813550" algn="l"/>
              </a:tabLst>
              <a:defRPr lang="de-de" sz="1600" b="0" i="0" u="none" strike="noStrike" kern="1" spc="0" baseline="0">
                <a:solidFill>
                  <a:srgbClr val="000000"/>
                </a:solidFill>
                <a:effectLst/>
                <a:latin typeface="Quicksand Bold" pitchFamily="3" charset="0"/>
                <a:ea typeface="Calibri" pitchFamily="2" charset="0"/>
                <a:cs typeface="Calibri" pitchFamily="2" charset="0"/>
              </a:defRPr>
            </a:pPr>
          </a:p>
          <a:p>
            <a:pPr marL="0" marR="0" indent="0" algn="l" defTabSz="914400">
              <a:lnSpc>
                <a:spcPct val="150000"/>
              </a:lnSpc>
              <a:spcBef>
                <a:spcPts val="0"/>
              </a:spcBef>
              <a:spcAft>
                <a:spcPts val="0"/>
              </a:spcAft>
              <a:buNone/>
              <a:tabLst/>
              <a:defRPr lang="de-de" sz="1800" b="0" i="0" u="none" strike="noStrike" kern="1" spc="0" baseline="0">
                <a:solidFill>
                  <a:srgbClr val="000000"/>
                </a:solidFill>
                <a:effectLst/>
                <a:latin typeface="Calibri" pitchFamily="2" charset="0"/>
                <a:ea typeface="Calibri" pitchFamily="2" charset="0"/>
                <a:cs typeface="Calibri" pitchFamily="2" charset="0"/>
              </a:defRPr>
            </a:pPr>
            <a:r>
              <a:rPr lang="de-de" sz="1600">
                <a:latin typeface="Quicksand Bold" pitchFamily="3" charset="0"/>
                <a:ea typeface="Calibri" pitchFamily="2" charset="0"/>
                <a:cs typeface="Calibri" pitchFamily="2" charset="0"/>
              </a:rPr>
              <a:t>7.  Offene Fragen und Verabschiedung</a:t>
            </a:r>
            <a:endParaRPr lang="de-de" sz="1600">
              <a:latin typeface="Quicksand Bold" pitchFamily="3" charset="0"/>
              <a:ea typeface="Calibri" pitchFamily="2" charset="0"/>
              <a:cs typeface="Calibri" pitchFamily="2" charset="0"/>
            </a:endParaRPr>
          </a:p>
        </p:txBody>
      </p:sp>
      <p:pic>
        <p:nvPicPr>
          <p:cNvPr id="5" name="Grafik 6"/>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0AEQ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pAEAADsBAADNDQAAFwgAABAAAAA="/>
              </a:ext>
            </a:extLst>
          </p:cNvPicPr>
          <p:nvPr/>
        </p:nvPicPr>
        <p:blipFill>
          <a:blip xmlns:r="http://schemas.openxmlformats.org/officeDocument/2006/relationships" r:embed="rId4"/>
          <a:stretch>
            <a:fillRect/>
          </a:stretch>
        </p:blipFill>
        <p:spPr>
          <a:xfrm>
            <a:off x="266700" y="200025"/>
            <a:ext cx="1976755" cy="1115060"/>
          </a:xfrm>
          <a:prstGeom prst="rect">
            <a:avLst/>
          </a:prstGeom>
          <a:noFill/>
          <a:ln w="9525"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4.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AVAgAA2AkAAHA1AAATKAAAAAAAAA=="/>
              </a:ext>
            </a:extLst>
          </p:cNvSpPr>
          <p:nvPr>
            <p:ph type="body" idx="1"/>
          </p:nvPr>
        </p:nvSpPr>
        <p:spPr>
          <a:xfrm>
            <a:off x="338455" y="1600200"/>
            <a:ext cx="8348345" cy="49142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514350" marR="0" indent="-514350" algn="l" defTabSz="914400">
              <a:lnSpc>
                <a:spcPct val="100000"/>
              </a:lnSpc>
              <a:spcBef>
                <a:spcPts val="0"/>
              </a:spcBef>
              <a:spcAft>
                <a:spcPts val="0"/>
              </a:spcAft>
              <a:buClrTx/>
              <a:buSzTx/>
              <a:buFontTx/>
              <a:buAutoNum type="arabicPeriod" startAt="4"/>
              <a:tabLst/>
              <a:defRPr lang="de-de" sz="1800" b="0" i="0" u="none" strike="noStrike" kern="1" spc="0" baseline="0">
                <a:solidFill>
                  <a:srgbClr val="D7472D"/>
                </a:solidFill>
                <a:latin typeface="Quicksand Bold" pitchFamily="3" charset="0"/>
                <a:ea typeface="Quicksand Bold" pitchFamily="3" charset="0"/>
                <a:cs typeface="Quicksand Bold" pitchFamily="3" charset="0"/>
              </a:defRPr>
            </a:pPr>
            <a:r>
              <a:t>Wichtige EVA relevante gesetzliche Neuregelungen und Programmänderungen ab III.Quartal 2017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Nach unserer vorjährigen EVA Tagung sind bekanntermaßen folgende Regelungen in Kraft getreten: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01.07.2017 Neue Psychotherapierichtlinie (EBM)</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01.07.2017 Neue Formulare PEK und M36</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01.07.2017 DMP Änderungen bezgl. DM1 und DM2</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01.10.2017  Gebührenanhebung um 8% für BGNT BGSU</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Wingdings" pitchFamily="2" charset="2"/>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01.10.2017  Neues Muster 12 für VHK</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BBAEE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Z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1</a:t>
            </a:r>
          </a:p>
        </p:txBody>
      </p:sp>
    </p:spTree>
  </p:cSld>
  <p:clrMapOvr>
    <a:masterClrMapping/>
  </p:clrMapOvr>
  <p:timing>
    <p:tnLst>
      <p:par>
        <p:cTn id="1" dur="indefinite" restart="never" nodeType="tmRoot"/>
      </p:par>
    </p:tnLst>
  </p:timing>
</p:sld>
</file>

<file path=ppt/slides/slide5.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A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01.10.2017  STOP der eGK Generation 1</a:t>
            </a: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01.01.2018 Punktwerterhöhung EBM um 0,1243 C + einige neue Ziffern</a:t>
            </a: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01.01.2018 DMP Änderungen bezgl. COPD</a:t>
            </a: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01.04.2018 Laborreform und Änderungen bei Sonderziffern LT,   LDT3.0	</a:t>
            </a:r>
            <a:r>
              <a:rPr lang="de-de" i="1"/>
              <a:t>siehe -&gt;TOP 4.2</a:t>
            </a:r>
            <a:endParaRPr lang="de-de" i="1"/>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ab 01.04.2018 AVWG Änderungen bezgl. PZN Druck und Monatsupdating	</a:t>
            </a:r>
            <a:r>
              <a:rPr lang="de-de" i="1"/>
              <a:t>siehe -&gt;TOP 4.3  </a:t>
            </a:r>
            <a:r>
              <a:t>     </a:t>
            </a: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2</a:t>
            </a:r>
          </a:p>
        </p:txBody>
      </p:sp>
    </p:spTree>
  </p:cSld>
  <p:clrMapOvr>
    <a:masterClrMapping/>
  </p:clrMapOvr>
  <p:timing>
    <p:tnLst>
      <p:par>
        <p:cTn id="1" dur="indefinite" restart="never" nodeType="tmRoot"/>
      </p:par>
    </p:tnLst>
  </p:timing>
</p:sld>
</file>

<file path=ppt/slides/slide6.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oAAAA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AyJAAAAAAAAA=="/>
              </a:ext>
            </a:extLst>
          </p:cNvSpPr>
          <p:nvPr>
            <p:ph type="body" idx="1"/>
          </p:nvPr>
        </p:nvSpPr>
        <p:spPr>
          <a:xfrm>
            <a:off x="457200" y="1600200"/>
            <a:ext cx="8229600" cy="42837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rgbClr val="D7472D"/>
                </a:solidFill>
                <a:latin typeface="Quicksand Bold" pitchFamily="3" charset="0"/>
                <a:ea typeface="Quicksand Bold" pitchFamily="3" charset="0"/>
                <a:cs typeface="Quicksand Bold" pitchFamily="3" charset="0"/>
              </a:defRPr>
            </a:pPr>
            <a:r>
              <a:t>4.2.   Laborreform,Sonderziffern,Labor-Budget,</a:t>
            </a:r>
          </a:p>
          <a:p>
            <a:pPr marL="0" marR="0" indent="0" algn="l" defTabSz="914400">
              <a:lnSpc>
                <a:spcPct val="100000"/>
              </a:lnSpc>
              <a:spcBef>
                <a:spcPts val="0"/>
              </a:spcBef>
              <a:spcAft>
                <a:spcPts val="0"/>
              </a:spcAft>
              <a:buNone/>
              <a:tabLst/>
              <a:defRPr lang="de-de" sz="1800" b="0" i="0" u="none" strike="noStrike" kern="1" spc="0" baseline="0">
                <a:solidFill>
                  <a:srgbClr val="D7472D"/>
                </a:solidFill>
                <a:latin typeface="Quicksand Bold" pitchFamily="3" charset="0"/>
                <a:ea typeface="Quicksand Bold" pitchFamily="3" charset="0"/>
                <a:cs typeface="Quicksand Bold" pitchFamily="3" charset="0"/>
              </a:defRPr>
            </a:pPr>
            <a:r>
              <a:t>4.2.1 Neuer LDT 3.0</a:t>
            </a:r>
          </a:p>
          <a:p>
            <a:pPr marL="0" marR="0" indent="0" algn="l" defTabSz="914400">
              <a:lnSpc>
                <a:spcPct val="100000"/>
              </a:lnSpc>
              <a:spcBef>
                <a:spcPts val="0"/>
              </a:spcBef>
              <a:spcAft>
                <a:spcPts val="0"/>
              </a:spcAft>
              <a:buNone/>
              <a:tabLst/>
              <a:defRPr lang="de-de" sz="1800" b="0" i="0" u="none" strike="noStrike" kern="1" spc="0" baseline="0">
                <a:solidFill>
                  <a:srgbClr val="FF0000"/>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Nach Bonner Modell – Labordatentransfer(protokollen) 1.0/2.0 wurde ab 01. Januar 2018 der LDT 3.0 als neuer und erweiterter Standard für die Labordatenübertragung eingeführt.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EVA ist für LDT 3.0 zertifiziert</a:t>
            </a:r>
            <a:r>
              <a:t> und erkennt den ankommenden Datentyp automatisch. Zum LDT 3.0 fehlen derzeit noch Erfahrungswerte und er ist nach Einschätzung von Experten noch instabil.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Deshalb empfehlen wir, z.Zt. noch nicht (freiwillig) auf LDT 3.0 umzusteigen.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Beispielsweise Selektivverträge, Leistungen der Privaten KV, Leistungen der LG-Bereiche Mikrobiologie, Zytologie, Pathologie, Transfusionsmedizin usw. sollen (mit LDT 3.0)  besser als vorher abgebildet werden.</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3</a:t>
            </a:r>
          </a:p>
        </p:txBody>
      </p:sp>
    </p:spTree>
  </p:cSld>
  <p:clrMapOvr>
    <a:masterClrMapping/>
  </p:clrMapOvr>
  <p:timing>
    <p:tnLst>
      <p:par>
        <p:cTn id="1" dur="indefinite" restart="never" nodeType="tmRoot"/>
      </p:par>
    </p:tnLst>
  </p:timing>
</p:sld>
</file>

<file path=ppt/slides/slide7.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P7///8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2AkAAHA1AACwJQAAAAAAAA=="/>
              </a:ext>
            </a:extLst>
          </p:cNvSpPr>
          <p:nvPr>
            <p:ph type="body" idx="1"/>
          </p:nvPr>
        </p:nvSpPr>
        <p:spPr>
          <a:xfrm>
            <a:off x="457200" y="16002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rPr lang="de-de">
                <a:solidFill>
                  <a:srgbClr val="D7472D"/>
                </a:solidFill>
              </a:rPr>
              <a:t>4.2.2 Laborreform</a:t>
            </a:r>
            <a:r>
              <a:rPr lang="de-de">
                <a:solidFill>
                  <a:srgbClr val="FF0000"/>
                </a:solidFill>
              </a:rPr>
              <a:t> </a:t>
            </a:r>
            <a:endParaRPr lang="de-de">
              <a:solidFill>
                <a:srgbClr val="FF0000"/>
              </a:solidFill>
            </a:endParaRP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Um die überproportional wachsenden Ausgaben im Labor in den Griff zu bekommen, wurde die 1.Stufe der Laborreform von der KBV zum 01. April 2018 eingeführt. Darin wurden Fragen zur sogenannten Nachschußregelung, zur Mindestquote, zur Mengensteuerung und zum Wirtschaftlichkeitsbonus neu bewertet.</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In den ReleaseNotes EVA V 223  sind die EVA relevanten Punkte   beschrieben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Mit </a:t>
            </a:r>
            <a:r>
              <a:rPr lang="de-de">
                <a:solidFill>
                  <a:srgbClr val="D7472D"/>
                </a:solidFill>
              </a:rPr>
              <a:t>==&gt;SL -&gt;Laborbudget EBM -&gt;Parameter</a:t>
            </a:r>
            <a:endParaRPr lang="de-de">
              <a:solidFill>
                <a:srgbClr val="FF0000"/>
              </a:solidFill>
            </a:endParaR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gelangt man in folgende Maske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4</a:t>
            </a:r>
          </a:p>
        </p:txBody>
      </p:sp>
    </p:spTree>
  </p:cSld>
  <p:clrMapOvr>
    <a:masterClrMapping/>
  </p:clrMapOvr>
  <p:timing>
    <p:tnLst>
      <p:par>
        <p:cTn id="1" dur="indefinite" restart="never" nodeType="tmRoot"/>
      </p:par>
    </p:tnLst>
  </p:timing>
</p:sld>
</file>

<file path=ppt/slides/slide8.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Inhaltsplatzhalter 1"/>
          <p:cNvPicPr>
            <a:picLocks noGrp="1" noChangeArrowheads="1"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T4G9Bf///wEAAAAAAAAAAAAAAAAAAAAAAAAAAAAAAAAAAAAAAAAAAAAAAAJ/f38A7uzhA8zMzADAwP8Af39/AAAAAAAAAAAAAAAAAP///wAAAAAAIQAAABgAAAAUAAAA4wYAABMJAAAbMQAA5SYAABAAAAA="/>
              </a:ext>
            </a:extLst>
          </p:cNvPicPr>
          <p:nvPr>
            <p:ph type="obj" idx="1"/>
          </p:nvPr>
        </p:nvPicPr>
        <p:blipFill>
          <a:blip xmlns:r="http://schemas.openxmlformats.org/officeDocument/2006/relationships" r:embed="rId2"/>
          <a:stretch>
            <a:fillRect/>
          </a:stretch>
        </p:blipFill>
        <p:spPr>
          <a:xfrm>
            <a:off x="1119505" y="1475105"/>
            <a:ext cx="6863080" cy="4847590"/>
          </a:xfrm>
          <a:prstGeom prst="rect">
            <a:avLst/>
          </a:prstGeom>
          <a:noFill/>
          <a:ln w="12700" cap="flat" cmpd="sng" algn="ctr">
            <a:noFill/>
            <a:prstDash val="solid"/>
            <a:headEnd type="none" w="med" len="med"/>
            <a:tailEnd type="none" w="med" len="med"/>
          </a:ln>
          <a:effectLst/>
        </p:spPr>
      </p:pic>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vC/X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3"/>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4"/>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sp>
        <p:nvSpPr>
          <p:cNvPr id="5" name="Textbox1"/>
          <p:cNvSpPr txBox="1">
            <a:extLst>
              <a:ext uri="smNativeData">
                <pr:smNativeData xmlns:pr="smNativeData" val="SMDATA_12_d0z8WhMAAAAlAAAAEgAAAE8BAAAAkAAAAEgAAACQAAAASAAAAAAAAAAA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AAAAAAAAAAABAAAAf39/AAEAAABkAAAAAAAAABQAAABAHwAAAAAAACYAAAAAAAAAwOD//wAAAAAmAAAAZAAAABYAAABMAAAAAAAAAAAAAAAEAAAAAAAAAAEAAADu7OEKAAAAACgAAAAoAAAAZAAAAGQAAAAAAAAAzMzMAAAAAABQAAAAUAAAAGQAAABkAAAAAAAAABcAAAAUAAAAAAAAANwIAAD/fwAA/38AAAAAAAAJAAAABAAAACwAAAAMAAAAEAAAAAAAAAAAAAAAAAAAAAAAAAAeAAAAaAAAAAAAAAAAAAAAAAAAAAAAAAAAAAAAECcAABAnAAAAAAAAAAAAAAAAAAAAAAAAAAAAAAAAAAAAAAAAAAAAABQAAAAAAAAAwMD/AAAAAABkAAAAMgAAAAAAAABkAAAAAAAAAH9/fwAKAAAAHwAAAFQAAAD///8B////AQAAAAAAAAAAAAAAAAAAAAAAAAAAAAAAAAAAAAAAAAAAAAAAAn9/fwDu7OEDzMzMAMDA/wB/f38AAAAAAAAAAAAAAAAAAAAAAAAAAAAhAAAAGAAAABQAAACfBgAAXCMAAAAxAABMJwAAACAAAA=="/>
              </a:ext>
            </a:extLst>
          </p:cNvSpPr>
          <p:nvPr/>
        </p:nvSpPr>
        <p:spPr>
          <a:xfrm>
            <a:off x="1076325" y="5748020"/>
            <a:ext cx="6889115" cy="640080"/>
          </a:xfrm>
          <a:prstGeom prst="rect">
            <a:avLst/>
          </a:prstGeom>
          <a:solidFill>
            <a:schemeClr val="bg1"/>
          </a:solidFill>
          <a:ln w="12700" cap="flat" cmpd="sng" algn="ctr">
            <a:noFill/>
            <a:prstDash val="solid"/>
            <a:headEnd type="none" w="med" len="med"/>
            <a:tailEnd type="none" w="med" len="med"/>
          </a:ln>
          <a:effectLst/>
        </p:spPr>
        <p:txBody>
          <a:bodyPr vert="horz" wrap="square" numCol="1" anchor="t"/>
          <a:lstStyle/>
          <a:p>
            <a:pPr marL="0" marR="0" indent="0" algn="l" defTabSz="914400">
              <a:lnSpc>
                <a:spcPct val="100000"/>
              </a:lnSpc>
              <a:spcBef>
                <a:spcPts val="0"/>
              </a:spcBef>
              <a:spcAft>
                <a:spcPts val="0"/>
              </a:spcAft>
              <a:buNone/>
              <a:tabLst/>
              <a:defRPr sz="1800" b="0" i="0" u="none" strike="noStrike" kern="1" spc="0" baseline="0">
                <a:solidFill>
                  <a:srgbClr val="000000"/>
                </a:solidFill>
                <a:effectLst/>
                <a:latin typeface="Quicksand Bold" pitchFamily="3" charset="0"/>
                <a:ea typeface="Quicksand Bold" pitchFamily="3" charset="0"/>
                <a:cs typeface="Quicksand Bold" pitchFamily="3" charset="0"/>
              </a:defRPr>
            </a:pPr>
            <a:r>
              <a:t>Diese </a:t>
            </a:r>
            <a:r>
              <a:rPr>
                <a:solidFill>
                  <a:srgbClr val="D7472D"/>
                </a:solidFill>
              </a:rPr>
              <a:t>drei</a:t>
            </a:r>
            <a:r>
              <a:t> neuen Vorgabewerte sind nun vor der Berechnung einzusetzen.</a:t>
            </a:r>
          </a:p>
        </p:txBody>
      </p:sp>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IGBgQ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5</a:t>
            </a:r>
          </a:p>
        </p:txBody>
      </p:sp>
    </p:spTree>
  </p:cSld>
  <p:clrMapOvr>
    <a:masterClrMapping/>
  </p:clrMapOvr>
  <p:timing>
    <p:tnLst>
      <p:par>
        <p:cTn id="1" dur="indefinite" restart="never" nodeType="tmRoot"/>
      </p:par>
    </p:tnLst>
  </p:timing>
</p:sld>
</file>

<file path=ppt/slides/slide9.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val="SMDATA_12_d0z8W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P7///8MAAAAEAAAAAAAAAAAAAAAAAAAAAAAAAAeAAAAaAAAAAAAAAAAAAAAAAAAAAAAAAAAAAAAECcAABAnAAAAAAAAAAAAAAAAAAAAAAAAAAAAAAAAAAAAAAAAAAAAABQAAAAAAAAAwMD/AAAAAABkAAAAMgAAAAAAAABkAAAAAAAAAH9/fwAKAAAAHwAAAFQAAABPgb0F////AQAAAAAAAAAAAAAAAAAAAAAAAAAAAAAAAAAAAAAAAAAAAAAAAn9/fwDu7OEDzMzMAMDA/wB/f38AAAAAAAAAAAAAAAAAAAAAAAAAAAAhAAAAGAAAABQAAADQAgAAzAsAAHA1AACkJwAAEAAAAA=="/>
              </a:ext>
            </a:extLst>
          </p:cNvSpPr>
          <p:nvPr>
            <p:ph type="body" idx="1"/>
          </p:nvPr>
        </p:nvSpPr>
        <p:spPr>
          <a:xfrm>
            <a:off x="457200" y="1917700"/>
            <a:ext cx="8229600" cy="452628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LT Ziffern wurden schon immer im EVA QA Datensatz als Leistungen eingefügt und sie tragen (</a:t>
            </a:r>
            <a:r>
              <a:rPr lang="de-de">
                <a:solidFill>
                  <a:srgbClr val="D7472D"/>
                </a:solidFill>
              </a:rPr>
              <a:t>ab 1. April !neu!</a:t>
            </a:r>
            <a:r>
              <a:t>) nun zum Wirtschaftlichkeitsbonus mit bei.</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 </a:t>
            </a: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Die Steuerung der LT Ziffernübermittlung zur QA ist möglich mit folgenden Parametern :</a:t>
            </a: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  </a:t>
            </a: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342900" marR="0" indent="-342900" algn="l" defTabSz="914400">
              <a:lnSpc>
                <a:spcPct val="100000"/>
              </a:lnSpc>
              <a:spcBef>
                <a:spcPts val="0"/>
              </a:spcBef>
              <a:spcAft>
                <a:spcPts val="0"/>
              </a:spcAft>
              <a:buClrTx/>
              <a:buSzTx/>
              <a:buFont typeface="Arial" pitchFamily="2" charset="0"/>
              <a:buChar char="•"/>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p>
          <a:p>
            <a:pPr marL="0" marR="0" indent="0" algn="l" defTabSz="914400">
              <a:lnSpc>
                <a:spcPct val="100000"/>
              </a:lnSpc>
              <a:spcBef>
                <a:spcPts val="0"/>
              </a:spcBef>
              <a:spcAft>
                <a:spcPts val="0"/>
              </a:spcAft>
              <a:buNone/>
              <a:tabLst/>
              <a:defRPr lang="de-de" sz="1800" b="0" i="0" u="none" strike="noStrike" kern="1" spc="0" baseline="0">
                <a:solidFill>
                  <a:schemeClr val="tx1"/>
                </a:solidFill>
                <a:latin typeface="Quicksand Bold" pitchFamily="3" charset="0"/>
                <a:ea typeface="Quicksand Bold" pitchFamily="3" charset="0"/>
                <a:cs typeface="Quicksand Bold" pitchFamily="3" charset="0"/>
              </a:defRPr>
            </a:pPr>
            <a:r>
              <a:t>Die LT Ziffern werden ab 01. April nicht mehr in die Formulare M10A und UEL eingetragen. </a:t>
            </a:r>
          </a:p>
        </p:txBody>
      </p:sp>
      <p:pic>
        <p:nvPicPr>
          <p:cNvPr id="3" name="Grafik 3"/>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FQIAAB0CAADNDQAAFwgAABAAAAA="/>
              </a:ext>
            </a:extLst>
          </p:cNvPicPr>
          <p:nvPr/>
        </p:nvPicPr>
        <p:blipFill>
          <a:blip xmlns:r="http://schemas.openxmlformats.org/officeDocument/2006/relationships" r:embed="rId2"/>
          <a:stretch>
            <a:fillRect/>
          </a:stretch>
        </p:blipFill>
        <p:spPr>
          <a:xfrm>
            <a:off x="338455" y="343535"/>
            <a:ext cx="1905000" cy="971550"/>
          </a:xfrm>
          <a:prstGeom prst="rect">
            <a:avLst/>
          </a:prstGeom>
          <a:noFill/>
          <a:ln w="9525" cap="flat" cmpd="sng" algn="ctr">
            <a:noFill/>
            <a:prstDash val="solid"/>
            <a:headEnd type="none" w="med" len="med"/>
            <a:tailEnd type="none" w="med" len="med"/>
          </a:ln>
          <a:effectLst/>
        </p:spPr>
      </p:pic>
      <p:pic>
        <p:nvPicPr>
          <p:cNvPr id="4" name="Grafik 4"/>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KScAAB0CAACtNQAAjQcAABAAAAA="/>
              </a:ext>
            </a:extLst>
          </p:cNvPicPr>
          <p:nvPr/>
        </p:nvPicPr>
        <p:blipFill>
          <a:blip xmlns:r="http://schemas.openxmlformats.org/officeDocument/2006/relationships" r:embed="rId3"/>
          <a:stretch>
            <a:fillRect/>
          </a:stretch>
        </p:blipFill>
        <p:spPr>
          <a:xfrm>
            <a:off x="6365875" y="343535"/>
            <a:ext cx="2359660" cy="883920"/>
          </a:xfrm>
          <a:prstGeom prst="rect">
            <a:avLst/>
          </a:prstGeom>
          <a:noFill/>
          <a:ln w="9525" cap="flat" cmpd="sng" algn="ctr">
            <a:noFill/>
            <a:prstDash val="solid"/>
            <a:headEnd type="none" w="med" len="med"/>
            <a:tailEnd type="none" w="med" len="med"/>
          </a:ln>
          <a:effectLst/>
        </p:spPr>
      </p:pic>
      <p:pic>
        <p:nvPicPr>
          <p:cNvPr id="5" name="Grafik 6"/>
          <p:cNvPicPr>
            <a:picLocks noChangeAspect="1"/>
            <a:extLst>
              <a:ext uri="smNativeData">
                <pr:smNativeData xmlns:pr="smNativeData" val="SMDATA_14_d0z8Wh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AcAAAA4AAAAAAAAAAAAAAAAAAAA////AAAAAAAAAAAAAAAAAAAAAAAAAAAAAAAAAAAAAABkAAAAZAAAAAAAAAAjAAAABAAAAGQAAAAXAAAAFAAAAAAAAAAAAAAA/38AAP9/AAAAAAAACQAAAAQAAAAAAQAADAAAABAAAAAAAAAAAAAAAAAAAAAAAAAAHgAAAGgAAAAAAAAAAAAAAAAAAAAAAAAAAAAAABAnAAAQJwAAAAAAAAAAAAAAAAAAAAAAAAAAAAAAAAAAAAAAAAAAAAAUAAAAAAAAAMDA/wAAAAAAZAAAADIAAAAAAAAAZAAAAAAAAAB/f38ACgAAAB8AAABUAAAA////AP///wEAAAAAAAAAAAAAAAAAAAAAAAAAAAAAAAAAAAAAAAAAAAAAAAB/f38A7uzhA8zMzADAwP8Af39/AAAAAAAAAAAAAAAAAP///wAAAAAAIQAAABgAAAAUAAAAeAoAAE0XAACFIwAAKh4AABAAAAA="/>
              </a:ext>
            </a:extLst>
          </p:cNvPicPr>
          <p:nvPr/>
        </p:nvPicPr>
        <p:blipFill>
          <a:blip xmlns:r="http://schemas.openxmlformats.org/officeDocument/2006/relationships" r:embed="rId4"/>
          <a:stretch>
            <a:fillRect/>
          </a:stretch>
        </p:blipFill>
        <p:spPr>
          <a:xfrm>
            <a:off x="1701800" y="3787775"/>
            <a:ext cx="4072255" cy="1115695"/>
          </a:xfrm>
          <a:prstGeom prst="rect">
            <a:avLst/>
          </a:prstGeom>
          <a:noFill/>
          <a:ln w="9525" cap="flat" cmpd="sng" algn="ctr">
            <a:noFill/>
            <a:prstDash val="solid"/>
            <a:headEnd type="none" w="med" len="med"/>
            <a:tailEnd type="none" w="med" len="med"/>
          </a:ln>
          <a:effectLst/>
        </p:spPr>
      </p:pic>
      <p:sp>
        <p:nvSpPr>
          <p:cNvPr id="6" name="Rechteck1"/>
          <p:cNvSpPr>
            <a:extLst>
              <a:ext uri="smNativeData">
                <pr:smNativeData xmlns:pr="smNativeData" val="SMDATA_12_d0z8WhMAAAAlAAAAZAAAAA0AAAAAkAAAAEgAAACQAAAASAAAAAAAAAAAAAAAAAAAAAEAAABQAAAAAAAAAAAA4D8AAAAAAADgPwAAAAAAAOA/AAAAAAAA4D8AAAAAAADgPwAAAAAAAOA/AAAAAAAA4D8AAAAAAADgPwAAAAAAAOA/AAAAAAAA4D8CAAAAjAAAAAEAAAAAAAAA10ct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HwAAAAMAAAAEAAAAAAAAAAAAAAAAAAAAAAAAAAeAAAAaAAAAAAAAAAAAAAAAAAAAAAAAAAAAAAAECcAABAnAAAAAAAAAAAAAAAAAAAAAAAAAAAAAAAAAAAAAAAAAAAAABQAAAAAAAAAwMD/AAAAAABkAAAAMgAAAAAAAABkAAAAAAAAAH9/fwAKAAAAHwAAAFQAAADXRy0A////AQAAAAAAAAAAAAAAAAAAAAAAAAAAAAAAAAAAAAAAAAAAAAAAAn9/fwDu7OEDzMzMAMDA/wB/f38AAAAAAAAAAAAAAAAAAAAAAAAAAAAhAAAAGAAAABQAAADaNQAASScAAEA4AACcKAAAAAAAAA=="/>
              </a:ext>
            </a:extLst>
          </p:cNvSpPr>
          <p:nvPr/>
        </p:nvSpPr>
        <p:spPr>
          <a:xfrm>
            <a:off x="8754110" y="6386195"/>
            <a:ext cx="389890" cy="215265"/>
          </a:xfrm>
          <a:prstGeom prst="rect">
            <a:avLst/>
          </a:prstGeom>
          <a:solidFill>
            <a:srgbClr val="D7472D"/>
          </a:solidFill>
          <a:ln w="12700" cap="flat" cmpd="sng" algn="ctr">
            <a:noFill/>
            <a:prstDash val="solid"/>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de-de" sz="1200" b="1" i="0" u="none" strike="noStrike" kern="1" spc="0" baseline="0">
                <a:solidFill>
                  <a:srgbClr val="000000"/>
                </a:solidFill>
                <a:effectLst/>
                <a:latin typeface="Quicksand Bold" pitchFamily="3" charset="0"/>
                <a:ea typeface="Calibri" pitchFamily="2" charset="0"/>
                <a:cs typeface="Calibri" pitchFamily="2" charset="0"/>
              </a:defRPr>
            </a:pPr>
            <a:r>
              <a:t>6</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
      <a:majorFont>
        <a:latin typeface="Calibri"/>
        <a:ea typeface="Calibri"/>
        <a:cs typeface="Calibri"/>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2">
        <a:dk1>
          <a:srgbClr val="FFFFFF"/>
        </a:dk1>
        <a:lt1>
          <a:srgbClr val="000000"/>
        </a:lt1>
        <a:dk2>
          <a:srgbClr val="EEECE1"/>
        </a:dk2>
        <a:lt2>
          <a:srgbClr val="1F497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3">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4">
        <a:dk1>
          <a:srgbClr val="FFFFFF"/>
        </a:dk1>
        <a:lt1>
          <a:srgbClr val="000000"/>
        </a:lt1>
        <a:dk2>
          <a:srgbClr val="EEECE1"/>
        </a:dk2>
        <a:lt2>
          <a:srgbClr val="1F497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6">
        <a:dk1>
          <a:srgbClr val="FFFFFF"/>
        </a:dk1>
        <a:lt1>
          <a:srgbClr val="000000"/>
        </a:lt1>
        <a:dk2>
          <a:srgbClr val="EEECE1"/>
        </a:dk2>
        <a:lt2>
          <a:srgbClr val="1F497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
      <a:majorFont>
        <a:latin typeface="Calibri"/>
        <a:ea typeface="Calibri"/>
        <a:cs typeface="Calibri"/>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2">
        <a:dk1>
          <a:srgbClr val="FFFFFF"/>
        </a:dk1>
        <a:lt1>
          <a:srgbClr val="000000"/>
        </a:lt1>
        <a:dk2>
          <a:srgbClr val="EEECE1"/>
        </a:dk2>
        <a:lt2>
          <a:srgbClr val="1F497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3">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4">
        <a:dk1>
          <a:srgbClr val="FFFFFF"/>
        </a:dk1>
        <a:lt1>
          <a:srgbClr val="000000"/>
        </a:lt1>
        <a:dk2>
          <a:srgbClr val="EEECE1"/>
        </a:dk2>
        <a:lt2>
          <a:srgbClr val="1F497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6">
        <a:dk1>
          <a:srgbClr val="FFFFFF"/>
        </a:dk1>
        <a:lt1>
          <a:srgbClr val="000000"/>
        </a:lt1>
        <a:dk2>
          <a:srgbClr val="EEECE1"/>
        </a:dk2>
        <a:lt2>
          <a:srgbClr val="1F497D"/>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Jasmin Nigido</dc:creator>
  <cp:keywords/>
  <dc:description/>
  <cp:lastModifiedBy>jn</cp:lastModifiedBy>
  <cp:revision>0</cp:revision>
  <dcterms:created xsi:type="dcterms:W3CDTF">2017-03-20T11:53:32Z</dcterms:created>
  <dcterms:modified xsi:type="dcterms:W3CDTF">2018-05-16T17:21:27Z</dcterms:modified>
</cp:coreProperties>
</file>