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howSpecialPlsOnTitleSld="0">
  <p:sldMasterIdLst>
    <p:sldMasterId id="2147483648" r:id="rId5"/>
    <p:sldMasterId id="2147483649" r:id="rId6"/>
    <p:sldMasterId id="2147483650" r:id="rId7"/>
    <p:sldMasterId id="2147483651" r:id="rId8"/>
    <p:sldMasterId id="2147483652" r:id="rId9"/>
    <p:sldMasterId id="2147483653" r:id="rId10"/>
    <p:sldMasterId id="2147483654" r:id="rId11"/>
  </p:sldMasterIdLst>
  <p:notesMasterIdLst>
    <p:notesMasterId r:id="rId12"/>
  </p:notesMasterIdLst>
  <p:sldIdLst>
    <p:sldId id="277" r:id="rId13"/>
    <p:sldId id="279" r:id="rId14"/>
    <p:sldId id="278" r:id="rId15"/>
    <p:sldId id="260" r:id="rId16"/>
    <p:sldId id="280" r:id="rId17"/>
    <p:sldId id="281" r:id="rId18"/>
    <p:sldId id="282" r:id="rId19"/>
    <p:sldId id="283" r:id="rId20"/>
    <p:sldId id="259" r:id="rId21"/>
    <p:sldId id="261" r:id="rId22"/>
    <p:sldId id="262" r:id="rId23"/>
    <p:sldId id="263" r:id="rId24"/>
    <p:sldId id="264" r:id="rId25"/>
    <p:sldId id="267" r:id="rId26"/>
    <p:sldId id="257" r:id="rId27"/>
    <p:sldId id="265" r:id="rId28"/>
    <p:sldId id="268" r:id="rId29"/>
    <p:sldId id="269" r:id="rId30"/>
    <p:sldId id="272" r:id="rId31"/>
    <p:sldId id="271" r:id="rId32"/>
    <p:sldId id="266" r:id="rId33"/>
    <p:sldId id="273" r:id="rId34"/>
    <p:sldId id="274" r:id="rId35"/>
    <p:sldId id="270" r:id="rId36"/>
    <p:sldId id="275" r:id="rId37"/>
    <p:sldId id="258" r:id="rId38"/>
  </p:sldIdLst>
  <p:sldSz cx="9144000" cy="6858000"/>
  <p:notesSz cx="6858000" cy="9144000"/>
  <p:defaultTextStyle/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526484211" val="76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slideViewPr>
    <p:cSldViewPr>
      <p:cViewPr varScale="1">
        <p:scale>
          <a:sx n="103" d="100"/>
          <a:sy n="103" d="100"/>
        </p:scale>
        <p:origin x="765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32" d="100"/>
        <a:sy n="32" d="100"/>
      </p:scale>
      <p:origin x="0" y="0"/>
    </p:cViewPr>
  </p:sorterViewPr>
  <p:notesViewPr>
    <p:cSldViewPr>
      <p:cViewPr>
        <p:scale>
          <a:sx n="103" d="100"/>
          <a:sy n="103" d="100"/>
        </p:scale>
        <p:origin x="765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9" Type="http://schemas.openxmlformats.org/officeDocument/2006/relationships/slideMaster" Target="slideMasters/slideMaster5.xml"/><Relationship Id="rId10" Type="http://schemas.openxmlformats.org/officeDocument/2006/relationships/slideMaster" Target="slideMasters/slideMaster6.xml"/><Relationship Id="rId11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slide" Target="slides/slide23.xml"/><Relationship Id="rId36" Type="http://schemas.openxmlformats.org/officeDocument/2006/relationships/slide" Target="slides/slide24.xml"/><Relationship Id="rId37" Type="http://schemas.openxmlformats.org/officeDocument/2006/relationships/slide" Target="slides/slide25.xml"/><Relationship Id="rId38" Type="http://schemas.openxmlformats.org/officeDocument/2006/relationships/slide" Target="slides/slide26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EgSAADQAgAAE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3" name="Datums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AAAAAC4qAADQAgAAEAAAAA=="/>
              </a:ext>
            </a:extLst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CEBE8-A6F3-891D-BD64-5048A52A4B05}" type="datetime1">
              <a:t>27.04.2018</a:t>
            </a:fld>
          </a:p>
        </p:txBody>
      </p:sp>
      <p:sp>
        <p:nvSpPr>
          <p:cNvPr id="4" name="Folienbildplatzhalter 3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5" name="Notiz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  <a:r>
              <a:t>Textmasterformat bearbeiten</a:t>
            </a:r>
          </a:p>
          <a:p>
            <a:pPr lvl="1">
              <a:defRPr lang="de-de"/>
            </a:pPr>
            <a:r>
              <a:t>Zweite Ebene</a:t>
            </a:r>
          </a:p>
          <a:p>
            <a:pPr lvl="2">
              <a:defRPr lang="de-de"/>
            </a:pPr>
            <a:r>
              <a:t>Dritte Ebene</a:t>
            </a:r>
          </a:p>
          <a:p>
            <a:pPr lvl="3">
              <a:defRPr lang="de-de"/>
            </a:pPr>
            <a:r>
              <a:t>Vierte Ebene</a:t>
            </a:r>
          </a:p>
          <a:p>
            <a:pPr lvl="4">
              <a:defRPr lang="de-de"/>
            </a:pPr>
            <a:r>
              <a:t>Fünfte Ebene</a:t>
            </a:r>
          </a:p>
        </p:txBody>
      </p:sp>
      <p:sp>
        <p:nvSpPr>
          <p:cNvPr id="6" name="Fußzeile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bjUAAEgSAAA+OAAAEAAAAA=="/>
              </a:ext>
            </a:extLst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l">
              <a:defRPr lang="de-de" sz="1200"/>
            </a:pPr>
          </a:p>
        </p:txBody>
      </p:sp>
      <p:sp>
        <p:nvSpPr>
          <p:cNvPr id="7" name="Foliennummernplatzhalter 6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de-de" sz="1200"/>
            </a:pPr>
            <a:fld id="{1EDCA5F8-B6F3-8953-BD64-4006EB2A4B15}" type="slidenum">
              <a:t>‹Nr.›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de-de" sz="1200" b="0" i="0" u="none" strike="noStrike" kern="1" spc="0" baseline="0">
        <a:solidFill>
          <a:schemeClr val="tx1"/>
        </a:solidFill>
        <a:effectLst/>
        <a:latin typeface="Calibri" pitchFamily="2" charset="0"/>
        <a:ea typeface="Calibri" pitchFamily="2" charset="0"/>
        <a:cs typeface="Calibri" pitchFamily="2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F773-3DF3-8901-BD64-CB54B92A4B9E}" type="slidenum">
              <a:t>2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Mro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8512-5CF3-8973-BD64-AA26CB2A4BFF}" type="slidenum">
              <a:t>10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EE85-CBF3-8918-BD64-3D4DA02A4B68}" type="slidenum">
              <a:t>11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CEA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D9CB-85F3-892F-BD64-737A972A4B26}" type="slidenum">
              <a:t>12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84C8-86F3-8972-BD64-7027CA2A4B25}" type="slidenum">
              <a:t>13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ZV4o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ve8v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GEEN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A116-58F3-8957-BD64-AE02EF2A4BFB}" type="slidenum">
              <a:t>14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8aPxw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DV1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K4OTs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AB4A-04F3-895D-BD64-F208E52A4BA7}" type="slidenum">
              <a:t>15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k3zVk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y+Q2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+d8d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C0C7-89F3-8936-BD64-7F638E2A4B2A}" type="slidenum">
              <a:t>16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qKcd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B94V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dwnR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9BD5-9BF3-896D-BD64-6D38D52A4B38}" type="slidenum">
              <a:t>17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3Uqq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hp+L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zjja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824B-05F3-8974-BD64-F321CC2A4BA6}" type="slidenum">
              <a:t>18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QNfT0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tv/s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PJZD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84D8-96F3-8972-BD64-6027CA2A4B35}" type="slidenum">
              <a:t>19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93EC-A2F3-8965-BD64-5430DD2A4B01}" type="slidenum">
              <a:t>2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KwWp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GAEO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u+IU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8D15-5BF3-897B-BD64-AD2EC32A4BF8}" type="slidenum">
              <a:t>20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A952-1CF3-895F-BD64-EA0AE72A4BBF}" type="slidenum">
              <a:t>3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yTW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pzcG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ByIH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AC1D-53F3-895A-BD64-A50FE22A4BF0}" type="slidenum">
              <a:t>4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B0eX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5hdG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9saW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D809-47F3-892E-BD64-B17B962A4BE4}" type="slidenum">
              <a:t>5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6c3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NjQU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A151-1FF3-8957-BD64-E902EF2A4BBC}" type="slidenum">
              <a:t>6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NwYz0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pwcn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8+PG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B820-6EF3-894E-BD64-981BF62A4BCD}" type="slidenum">
              <a:t>7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FBQms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6cH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FB2F-61F3-890D-BD64-9758B52A4BC2}" type="slidenum">
              <a:t>8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ChangeArrowheads="1"/>
            <a:extLst>
              <a:ext uri="smNativeData">
                <pr:smNativeData xmlns:pr="smNativeData" val="SMDATA_12_80z8WhMAAAAlAAAAZAAAAC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I+PG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E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3" name="Notizen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Rlbn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EAAAAA==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de-de"/>
            </a:pPr>
          </a:p>
        </p:txBody>
      </p:sp>
      <p:sp>
        <p:nvSpPr>
          <p:cNvPr id="4" name="Foliennummern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UgS2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mFwAAbjUAAC4qAAA+OAAAEAAAAA=="/>
              </a:ext>
            </a:extLst>
          </p:cNvSpPr>
          <p:nvPr>
            <p:ph type="sldNum" sz="quarter" idx="429496729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de-de"/>
            </a:pPr>
            <a:fld id="{1EDCC75E-10F3-8931-BD64-E664892A4BB3}" type="slidenum">
              <a:t>9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8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Bg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A5E9-A7F3-8953-BD64-5106EB2A4B04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karu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qUW3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E711-5FF3-8911-BD64-A944A92A4BFC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MaL7E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UB1k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jydz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lbeB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CwJQAAEAAAAA=="/>
              </a:ext>
            </a:extLst>
          </p:cNvSpPr>
          <p:nvPr>
            <p:ph type="obj" sz="half" idx="3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jTU7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E5F3-BDF3-8913-BD64-4B46AB2A4B1E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s2r1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T0NWs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C89F-D1F3-893E-BD64-276B862A4B72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OKzt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pnCz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zcq4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2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ra0s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khn/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C93-DDF3-892A-BD64-2B7F922A4B7E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Mdo6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qzL6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35C-12F3-8925-BD64-E4709D2A4BB1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OB5i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Le7C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UPkY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dteKI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HA1AACwJQAAEAAAAA=="/>
              </a:ext>
            </a:extLst>
          </p:cNvSpPr>
          <p:nvPr>
            <p:ph type="obj" sz="half" idx="3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9781-CFF3-8961-BD64-3934D92A4B6C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074-3AF3-8926-BD64-CC739E2A4B99}" type="datetime1">
              <a:t/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4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5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X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j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16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7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9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pmC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rjn7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A=="/>
              </a:ext>
            </a:extLst>
          </p:cNvSpPr>
          <p:nvPr>
            <p:ph type="obj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30Mt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FE81-CFF3-8908-BD64-395DB02A4B6C}" type="slidenum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4jW2c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A4C3-8DF3-8952-BD64-7B07EA2A4B2E}" type="datetime1">
              <a:t/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1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v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3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4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v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z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5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b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26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27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k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8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29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dtR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u8ENc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CwJQAAEAAAAA=="/>
              </a:ext>
            </a:extLst>
          </p:cNvSpPr>
          <p:nvPr>
            <p:ph type="obj" sz="half" idx="2"/>
          </p:nvPr>
        </p:nvSpPr>
        <p:spPr>
          <a:xfrm>
            <a:off x="4722495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KSdK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F7A-34F3-8929-BD64-C27C912A4B97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dhDV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7IxG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9911-5FF3-896F-BD64-A93AD72A4BFC}" type="datetime1">
              <a:t/>
            </a:fld>
          </a:p>
        </p:txBody>
      </p:sp>
    </p:spTree>
  </p:cSld>
  <p:clrMapOvr>
    <a:masterClrMapping/>
  </p:clrMapOvr>
</p:sldLayout>
</file>

<file path=ppt/slideLayouts/slideLayout30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31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3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H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2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7//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3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4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5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6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37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38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39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ghpt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DiJc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B7CF-81F3-8941-BD64-7714F92A4B22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gkRF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nFQE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8266-28F3-8974-BD64-DE21CC2A4B8B}" type="datetime1">
              <a:t/>
            </a:fld>
          </a:p>
        </p:txBody>
      </p:sp>
    </p:spTree>
  </p:cSld>
  <p:clrMapOvr>
    <a:masterClrMapping/>
  </p:clrMapOvr>
</p:sldLayout>
</file>

<file path=ppt/slideLayouts/slideLayout40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41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43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4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5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6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7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8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9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dJ8ec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086-C8F3-8926-BD64-3E739E2A4B6B}" type="slidenum">
              <a:t/>
            </a:fld>
          </a:p>
        </p:txBody>
      </p:sp>
      <p:sp>
        <p:nvSpPr>
          <p:cNvPr id="3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tiJ/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8lL5o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A7E1-AFF3-8951-BD64-5904E92A4B0C}" type="datetime1">
              <a:t/>
            </a:fld>
          </a:p>
        </p:txBody>
      </p:sp>
    </p:spTree>
  </p:cSld>
  <p:clrMapOvr>
    <a:masterClrMapping/>
  </p:clrMapOvr>
</p:sldLayout>
</file>

<file path=ppt/slideLayouts/slideLayout50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51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52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53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55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56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57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58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59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9Xakk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wJQAAEAAAAA=="/>
              </a:ext>
            </a:extLst>
          </p:cNvSpPr>
          <p:nvPr>
            <p:ph type="obj"/>
          </p:nvPr>
        </p:nvSpPr>
        <p:spPr>
          <a:xfrm>
            <a:off x="457200" y="274955"/>
            <a:ext cx="8229600" cy="58515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j4Aj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952C-62F3-8963-BD64-9436DB2A4BC1}" type="slidenum">
              <a:t/>
            </a:fld>
          </a:p>
        </p:txBody>
      </p:sp>
      <p:sp>
        <p:nvSpPr>
          <p:cNvPr id="4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+TlfU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nA12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F10F-41F3-8907-BD64-B752BF2A4BE2}" type="datetime1">
              <a:t/>
            </a:fld>
          </a:p>
        </p:txBody>
      </p:sp>
    </p:spTree>
  </p:cSld>
  <p:clrMapOvr>
    <a:masterClrMapping/>
  </p:clrMapOvr>
</p:sldLayout>
</file>

<file path=ppt/slideLayouts/slideLayout6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61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62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63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64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65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6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67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68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69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ouf3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sgkb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DXFg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7Wu9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HA1AACwJQAAEAAAAA=="/>
              </a:ext>
            </a:extLst>
          </p:cNvSpPr>
          <p:nvPr>
            <p:ph type="obj" sz="half" idx="2"/>
          </p:nvPr>
        </p:nvSpPr>
        <p:spPr>
          <a:xfrm>
            <a:off x="457200" y="4013835"/>
            <a:ext cx="8229600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xRqo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D29B-D5F3-8924-BD64-23719C2A4B76}" type="slidenum">
              <a:t/>
            </a:fld>
          </a:p>
        </p:txBody>
      </p:sp>
      <p:sp>
        <p:nvSpPr>
          <p:cNvPr id="6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JIAL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wdHR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8B0B-45F3-897D-BD64-B328C52A4BE6}" type="datetime1">
              <a:t/>
            </a:fld>
          </a:p>
        </p:txBody>
      </p:sp>
    </p:spTree>
  </p:cSld>
  <p:clrMapOvr>
    <a:masterClrMapping/>
  </p:clrMapOvr>
</p:sldLayout>
</file>

<file path=ppt/slideLayouts/slideLayout70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71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7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73.xml><?xml version="1.0" encoding="utf-8"?>
<p:sldLayout xmlns:p="http://schemas.openxmlformats.org/presentationml/2006/main" xmlns:r="http://schemas.openxmlformats.org/officeDocument/2006/relationships" xmlns:a="http://schemas.openxmlformats.org/drawing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C9hOm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BAAAHg0AAAg0AACkFQAAEAAAAA=="/>
              </a:ext>
            </a:extLst>
          </p:cNvSpPr>
          <p:nvPr>
            <p:ph type="ctrTitle"/>
          </p:nvPr>
        </p:nvSpPr>
        <p:spPr>
          <a:xfrm>
            <a:off x="685800" y="2132330"/>
            <a:ext cx="7772400" cy="13855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Folienunter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wCAAA4BcAANAvAAC4IgAAEAAAAA=="/>
              </a:ext>
            </a:extLst>
          </p:cNvSpPr>
          <p:nvPr>
            <p:ph type="subTitle" idx="1"/>
          </p:nvPr>
        </p:nvSpPr>
        <p:spPr>
          <a:xfrm>
            <a:off x="1371600" y="3881120"/>
            <a:ext cx="6400800" cy="176276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74.xml><?xml version="1.0" encoding="utf-8"?>
<p:sldLayout xmlns:p="http://schemas.openxmlformats.org/presentationml/2006/main" xmlns:r="http://schemas.openxmlformats.org/officeDocument/2006/relationships" xmlns:a="http://schemas.openxmlformats.org/drawing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obj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75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" preserve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2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76.xml><?xml version="1.0" encoding="utf-8"?>
<p:sldLayout xmlns:p="http://schemas.openxmlformats.org/presentationml/2006/main" xmlns:r="http://schemas.openxmlformats.org/officeDocument/2006/relationships" xmlns:a="http://schemas.openxmlformats.org/drawing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77.xml><?xml version="1.0" encoding="utf-8"?>
<p:sldLayout xmlns:p="http://schemas.openxmlformats.org/presentationml/2006/main" xmlns:r="http://schemas.openxmlformats.org/officeDocument/2006/relationships" xmlns:a="http://schemas.openxmlformats.org/drawing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p="http://schemas.openxmlformats.org/presentationml/2006/main" xmlns:r="http://schemas.openxmlformats.org/officeDocument/2006/relationships" xmlns:a="http://schemas.openxmlformats.org/drawingml/2006/main" type="objOnly" preserve="1">
  <p:cSld name="Nu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HA1AADWHQAAEAAAAA=="/>
              </a:ext>
            </a:extLst>
          </p:cNvSpPr>
          <p:nvPr>
            <p:ph type="obj"/>
          </p:nvPr>
        </p:nvSpPr>
        <p:spPr>
          <a:xfrm>
            <a:off x="457200" y="657860"/>
            <a:ext cx="8229600" cy="419227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79.xml><?xml version="1.0" encoding="utf-8"?>
<p:sldLayout xmlns:p="http://schemas.openxmlformats.org/presentationml/2006/main" xmlns:r="http://schemas.openxmlformats.org/officeDocument/2006/relationships" xmlns:a="http://schemas.openxmlformats.org/drawingml/2006/main" type="objOverTx" preserve="1">
  <p:cSld name="Titel und zwei Zei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2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iIvh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CAjA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DXFgAAEAAAAA=="/>
              </a:ext>
            </a:extLst>
          </p:cNvSpPr>
          <p:nvPr>
            <p:ph type="obj" sz="quarter" idx="1"/>
          </p:nvPr>
        </p:nvSpPr>
        <p:spPr>
          <a:xfrm>
            <a:off x="457200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esPT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TU89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RgAADMbAACwJQAAEAAAAA=="/>
              </a:ext>
            </a:extLst>
          </p:cNvSpPr>
          <p:nvPr>
            <p:ph type="obj" sz="quarter" idx="3"/>
          </p:nvPr>
        </p:nvSpPr>
        <p:spPr>
          <a:xfrm>
            <a:off x="457200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sELTM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4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7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g0ASw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A295-DBF3-8954-BD64-2D01EC2A4B78}" type="slidenum">
              <a:t/>
            </a:fld>
          </a:p>
        </p:txBody>
      </p:sp>
      <p:sp>
        <p:nvSpPr>
          <p:cNvPr id="8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GGOGs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8VJhQ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E869-27F3-891E-BD64-D14BA62A4B84}" type="datetime1">
              <a:t/>
            </a:fld>
          </a:p>
        </p:txBody>
      </p:sp>
    </p:spTree>
  </p:cSld>
  <p:clrMapOvr>
    <a:masterClrMapping/>
  </p:clrMapOvr>
</p:sldLayout>
</file>

<file path=ppt/slideLayouts/slideLayout80.xml><?xml version="1.0" encoding="utf-8"?>
<p:sldLayout xmlns:p="http://schemas.openxmlformats.org/presentationml/2006/main" xmlns:r="http://schemas.openxmlformats.org/officeDocument/2006/relationships" xmlns:a="http://schemas.openxmlformats.org/drawing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EFBQU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4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3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4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1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WHQ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2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AndObj" preserve="1">
  <p:cSld name="Titel und zwei Spalten, link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WHQAAEAAAAA=="/>
              </a:ext>
            </a:extLst>
          </p:cNvSpPr>
          <p:nvPr>
            <p:ph type="obj" sz="half" idx="3"/>
          </p:nvPr>
        </p:nvSpPr>
        <p:spPr>
          <a:xfrm>
            <a:off x="4681855" y="1539875"/>
            <a:ext cx="4004945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3.xml><?xml version="1.0" encoding="utf-8"?>
<p:sldLayout xmlns:p="http://schemas.openxmlformats.org/presentationml/2006/main" xmlns:r="http://schemas.openxmlformats.org/officeDocument/2006/relationships" xmlns:a="http://schemas.openxmlformats.org/drawingml/2006/main" type="twoTxTwoObj" preserve="1">
  <p:cSld name="Titel und zwei Zeilen, unt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6EgAAEAAAAA=="/>
              </a:ext>
            </a:extLst>
          </p:cNvSpPr>
          <p:nvPr>
            <p:ph type="obj" sz="half" idx="1"/>
          </p:nvPr>
        </p:nvSpPr>
        <p:spPr>
          <a:xfrm>
            <a:off x="457200" y="1539875"/>
            <a:ext cx="8229600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MbAADWHQAAEAAAAA=="/>
              </a:ext>
            </a:extLst>
          </p:cNvSpPr>
          <p:nvPr>
            <p:ph type="obj" sz="quarter" idx="2"/>
          </p:nvPr>
        </p:nvSpPr>
        <p:spPr>
          <a:xfrm>
            <a:off x="457200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VBQAAHA1AADWHQAAEAAAAA=="/>
              </a:ext>
            </a:extLst>
          </p:cNvSpPr>
          <p:nvPr>
            <p:ph type="obj" sz="quarter" idx="3"/>
          </p:nvPr>
        </p:nvSpPr>
        <p:spPr>
          <a:xfrm>
            <a:off x="4681855" y="3304540"/>
            <a:ext cx="4004945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4.xml><?xml version="1.0" encoding="utf-8"?>
<p:sldLayout xmlns:p="http://schemas.openxmlformats.org/presentationml/2006/main" xmlns:r="http://schemas.openxmlformats.org/officeDocument/2006/relationships" xmlns:a="http://schemas.openxmlformats.org/drawingml/2006/main" type="twoObjOverTx" preserve="1">
  <p:cSld name="Titel und zwei Zeilen, obere Zeil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MbAAD6EgAAEAAAAA=="/>
              </a:ext>
            </a:extLst>
          </p:cNvSpPr>
          <p:nvPr>
            <p:ph type="obj" sz="quarter" idx="1"/>
          </p:nvPr>
        </p:nvSpPr>
        <p:spPr>
          <a:xfrm>
            <a:off x="457200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NHAAAeQkAAHA1AAD6EgAAEAAAAA=="/>
              </a:ext>
            </a:extLst>
          </p:cNvSpPr>
          <p:nvPr>
            <p:ph type="obj" sz="quarter" idx="2"/>
          </p:nvPr>
        </p:nvSpPr>
        <p:spPr>
          <a:xfrm>
            <a:off x="4681855" y="1539875"/>
            <a:ext cx="4004945" cy="15449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VBQAAHA1AADWHQAAEAAAAA=="/>
              </a:ext>
            </a:extLst>
          </p:cNvSpPr>
          <p:nvPr>
            <p:ph type="obj" sz="half" idx="3"/>
          </p:nvPr>
        </p:nvSpPr>
        <p:spPr>
          <a:xfrm>
            <a:off x="457200" y="3304540"/>
            <a:ext cx="8229600" cy="1545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r="http://schemas.openxmlformats.org/officeDocument/2006/relationships" xmlns:a="http://schemas.openxmlformats.org/drawingml/2006/main" type="objAndTwoObj" preserve="1">
  <p:cSld name="Titel und zwei Spalten, rechte Sp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Zjxr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Objekt1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NPJK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DMbAACwJQAAEAAAAA=="/>
              </a:ext>
            </a:extLst>
          </p:cNvSpPr>
          <p:nvPr>
            <p:ph type="obj" sz="half" idx="1"/>
          </p:nvPr>
        </p:nvSpPr>
        <p:spPr>
          <a:xfrm>
            <a:off x="457200" y="1600200"/>
            <a:ext cx="3964305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Objekt3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/+8j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2AkAAHA1AADXFgAAEAAAAA=="/>
              </a:ext>
            </a:extLst>
          </p:cNvSpPr>
          <p:nvPr>
            <p:ph type="obj" sz="quarter" idx="2"/>
          </p:nvPr>
        </p:nvSpPr>
        <p:spPr>
          <a:xfrm>
            <a:off x="4722495" y="1600200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Objekt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CRhE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NHQAAsRgAAHA1AACwJQAAEAAAAA=="/>
              </a:ext>
            </a:extLst>
          </p:cNvSpPr>
          <p:nvPr>
            <p:ph type="obj" sz="quarter" idx="3"/>
          </p:nvPr>
        </p:nvSpPr>
        <p:spPr>
          <a:xfrm>
            <a:off x="4722495" y="4013835"/>
            <a:ext cx="3964305" cy="21126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tg804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FCC5-8BF3-890A-BD64-7D5FB22A4B28}" type="slidenum">
              <a:t/>
            </a:fld>
          </a:p>
        </p:txBody>
      </p:sp>
      <p:sp>
        <p:nvSpPr>
          <p:cNvPr id="7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t01is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4ZHX0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>
                <a:solidFill>
                  <a:srgbClr val="8C8C8C"/>
                </a:solidFill>
              </a:defRPr>
            </a:pPr>
            <a:fld id="{1EDC9E7F-31F3-8968-BD64-C73DD02A4B92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_rels/slideMaster2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<Relationship Id="rId15" Type="http://schemas.openxmlformats.org/officeDocument/2006/relationships/theme" Target="../theme/theme3.xml"/></Relationships>
</file>

<file path=ppt/slideMasters/_rels/slideMaster3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4.xml"/></Relationships>
</file>

<file path=ppt/slideMasters/_rels/slideMaster4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<Relationship Id="rId15" Type="http://schemas.openxmlformats.org/officeDocument/2006/relationships/theme" Target="../theme/theme5.xml"/></Relationships>
</file>

<file path=ppt/slideMasters/_rels/slideMaster5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<Relationship Id="rId15" Type="http://schemas.openxmlformats.org/officeDocument/2006/relationships/theme" Target="../theme/theme6.xml"/></Relationships>
</file>

<file path=ppt/slideMasters/_rels/slideMaster6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<Relationship Id="rId15" Type="http://schemas.openxmlformats.org/officeDocument/2006/relationships/theme" Target="../theme/theme7.xml"/></Relationships>
</file>

<file path=ppt/slideMasters/_rels/slideMaster7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<Relationship Id="rId15" Type="http://schemas.openxmlformats.org/officeDocument/2006/relationships/theme" Target="../theme/theme8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A=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 noChangeArrowheads="1"/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B4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A=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32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Textmasterformat bearbeiten</a:t>
            </a:r>
          </a:p>
          <a:p>
            <a:pPr lvl="1"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8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Zweite Ebene</a:t>
            </a:r>
          </a:p>
          <a:p>
            <a:pPr lvl="2"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24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Dritte Ebene</a:t>
            </a:r>
          </a:p>
          <a:p>
            <a:pPr lvl="3"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Vierte Ebene</a:t>
            </a:r>
          </a:p>
          <a:p>
            <a:pPr lvl="4"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lang="de-de" sz="2000" b="0" i="0" u="none" strike="noStrike" kern="1" spc="0" baseline="0">
                <a:solidFill>
                  <a:schemeClr val="tx1"/>
                </a:solidFill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t>Fünfte Ebene</a:t>
            </a:r>
          </a:p>
        </p:txBody>
      </p:sp>
      <p:sp>
        <p:nvSpPr>
          <p:cNvPr id="4" name="Datumsplatzhalter 3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A=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C89E6-A8F3-897F-BD64-5E2AC72A4B0B}" type="datetime1">
              <a:t/>
            </a:fld>
          </a:p>
        </p:txBody>
      </p:sp>
      <p:sp>
        <p:nvSpPr>
          <p:cNvPr id="5" name="Fußzeilenplatzhalter 4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A=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Foliennummernplatzhalter 5"/>
          <p:cNvSpPr>
            <a:spLocks noGrp="1" noChangeArrowheads="1"/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QAR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A=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1EDCC640-0EF3-8930-BD64-F865882A4BAD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32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de-de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de-de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</p:txStyles>
</p:sldMaster>
</file>

<file path=ppt/slideMasters/slideMaster2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Masters/slideMaster3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Masters/slideMaster4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Masters/slideMaster5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Masters/slideMaster6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Masters/slideMaster7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2" descr="Logo LGNW_uni.jpg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tQIAAG8CAADlCQAADAQAABAAAAA="/>
              </a:ext>
            </a:extLst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440055" y="395605"/>
            <a:ext cx="1168400" cy="262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Bild 13" descr="dgnLogo_3c.eps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7goAAOUBAAA+EQAAfwQ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776730" y="307975"/>
            <a:ext cx="1026160" cy="42291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extfeld 14"/>
          <p:cNvSpPr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BAAA+AMAAK8JAAAGBQAAEAAAAA=="/>
              </a:ext>
            </a:extLst>
          </p:cNvSpPr>
          <p:nvPr/>
        </p:nvSpPr>
        <p:spPr>
          <a:xfrm>
            <a:off x="757555" y="645160"/>
            <a:ext cx="816610" cy="17145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/>
          <a:lstStyle/>
          <a:p>
            <a:pPr marL="0" marR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600">
                <a:solidFill>
                  <a:srgbClr val="1E325F"/>
                </a:solidFill>
              </a:rPr>
              <a:t>In Kooperation mit</a:t>
            </a:r>
            <a:endParaRPr sz="600">
              <a:solidFill>
                <a:srgbClr val="1E325F"/>
              </a:solidFill>
            </a:endParaRPr>
          </a:p>
        </p:txBody>
      </p:sp>
      <p:sp>
        <p:nvSpPr>
          <p:cNvPr id="5" name="Rechteck 15"/>
          <p:cNvSpPr>
            <a:extLst>
              <a:ext uri="smNativeData">
                <pr:smNativeData xmlns:pr="smNativeData" val="SMDATA_12_80z8WhMAAAAlAAAAZAAAAA0AAAAAkAAAAEgAAACQAAAASAAAAAAAAAABAAAAAAAAAAEAAABQAAAAAAAAAAAA4D8AAAAAAADgPwAAAAAAAOA/AAAAAAAA4D8AAAAAAADgPwAAAAAAAOA/AAAAAAAA4D8AAAAAAADgPwAAAAAAAOA/AAAAAAAA4D8CAAAAjAAAAAEAAAAAAAAA////C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psL/AAAAAAAAAAAAAAAAAAAAAAAAAAAAAAAAAAAAAAAAAAAASX28AH9/fwDu7OEDzMzMAMDA/wB/f38AAAAAAAAAAAAAAAAAAAAAAAAAAAAhAAAAGAAAABQAAAAAAAAAxAAAADsSAAA/BQAAEAAAAA=="/>
              </a:ext>
            </a:extLst>
          </p:cNvSpPr>
          <p:nvPr/>
        </p:nvSpPr>
        <p:spPr>
          <a:xfrm>
            <a:off x="0" y="124460"/>
            <a:ext cx="2963545" cy="728345"/>
          </a:xfrm>
          <a:prstGeom prst="rect">
            <a:avLst/>
          </a:prstGeom>
          <a:solidFill>
            <a:schemeClr val="bg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Titelplatzhalter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t>Mastertitelformat bearbeiten</a:t>
            </a:r>
          </a:p>
        </p:txBody>
      </p:sp>
      <p:sp>
        <p:nvSpPr>
          <p:cNvPr id="7" name="Text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1pPr>
            <a:lvl2pPr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2pPr>
            <a:lvl3pPr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3pPr>
            <a:lvl4pPr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4pPr>
            <a:lvl5pPr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effectLst/>
                <a:latin typeface="CorpoS" pitchFamily="0" charset="0"/>
                <a:ea typeface="CorpoS" pitchFamily="0" charset="0"/>
                <a:cs typeface="CorpoS" pitchFamily="0" charset="0"/>
              </a:defRPr>
            </a:lvl5pPr>
          </a:lstStyle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Mastertextformat bearbeiten</a:t>
            </a:r>
          </a:p>
          <a:p>
            <a:pPr lvl="1" marL="742950" marR="0" indent="-28575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Zweite Ebene</a:t>
            </a:r>
          </a:p>
          <a:p>
            <a:pPr lvl="2" marL="11430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Dritte Ebene</a:t>
            </a:r>
          </a:p>
          <a:p>
            <a:pPr lvl="3" marL="16002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–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Vierte Ebene</a:t>
            </a:r>
          </a:p>
          <a:p>
            <a:pPr lvl="4" marL="2057400" marR="0" indent="-2286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»"/>
              <a:tabLst/>
              <a:defRPr sz="12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  <a:r>
              <a:t>Fünfte Ebene</a:t>
            </a:r>
          </a:p>
        </p:txBody>
      </p:sp>
      <p:sp>
        <p:nvSpPr>
          <p:cNvPr id="8" name="Rechteck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AAAAAAAx8AANACAACpHwAAEAAAAA=="/>
              </a:ext>
            </a:extLst>
          </p:cNvSpPr>
          <p:nvPr/>
        </p:nvSpPr>
        <p:spPr>
          <a:xfrm>
            <a:off x="0" y="5041265"/>
            <a:ext cx="45720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9" name="Rechteck 7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FCR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UJEApsL/AAAAAAAAAAAAAAAAAAAAAAAAAAAAAAAAAAAAAAAAAAAASX28AH9/fwDu7OEDzMzMAMDA/wB/f38AAAAAAAAAAAAAAAAAAAAAAAAAAAAhAAAAGAAAABQAAADQAgAAAx8AAPAPAACpHwAAEAAAAA=="/>
              </a:ext>
            </a:extLst>
          </p:cNvSpPr>
          <p:nvPr/>
        </p:nvSpPr>
        <p:spPr>
          <a:xfrm>
            <a:off x="457200" y="5041265"/>
            <a:ext cx="2133600" cy="105410"/>
          </a:xfrm>
          <a:prstGeom prst="rect">
            <a:avLst/>
          </a:prstGeom>
          <a:solidFill>
            <a:srgbClr val="005091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0" name="Rechteck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AGm0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bQApsL/AAAAAAAAAAAAAAAAAAAAAAAAAAAAAAAAAAAAAAAAAAAASX28AH9/fwDu7OEDzMzMAMDA/wB/f38AAAAAAAAAAAAAAAAAAAAAAAAAAAAhAAAAGAAAABQAAADwDwAAAx8AAIQaAACpHwAAEAAAAA=="/>
              </a:ext>
            </a:extLst>
          </p:cNvSpPr>
          <p:nvPr/>
        </p:nvSpPr>
        <p:spPr>
          <a:xfrm>
            <a:off x="2590800" y="5041265"/>
            <a:ext cx="1719580" cy="105410"/>
          </a:xfrm>
          <a:prstGeom prst="rect">
            <a:avLst/>
          </a:prstGeom>
          <a:solidFill>
            <a:srgbClr val="0069B4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1" name="Rechteck 9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ZJvS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m9IApsL/AAAAAAAAAAAAAAAAAAAAAAAAAAAAAAAAAAAAAAAAAAAASX28AH9/fwDu7OEDzMzMAMDA/wB/f38AAAAAAAAAAAAAAAAAAAAAAAAAAAAhAAAAGAAAABQAAACEGgAAAx8AACAcAACpHwAAEAAAAA=="/>
              </a:ext>
            </a:extLst>
          </p:cNvSpPr>
          <p:nvPr/>
        </p:nvSpPr>
        <p:spPr>
          <a:xfrm>
            <a:off x="4310380" y="5041265"/>
            <a:ext cx="261620" cy="105410"/>
          </a:xfrm>
          <a:prstGeom prst="rect">
            <a:avLst/>
          </a:prstGeom>
          <a:solidFill>
            <a:srgbClr val="649BD2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  <p:sp>
        <p:nvSpPr>
          <p:cNvPr id="12" name="Rechteck 1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HiFAAKbC/wAAAAAAAAAAAAAAAAAAAAAAAAAAAAAAAAAAAAAAZAAAAAEAAABAAAAAAAAAAJz///9aAAAAAAAAAAAAAAAAAAAAAAAAAAAAAAAAAAAAAAAAAAAAAAAAAAAAAAAAAAAAAAAAAAAAAAAAAAAAAAAAAAAAAAAAAAAAAAAAAAAAFAAAADwAAAAAAAAAAAAAAEl9vAAQAAAAAQAAABQAAAAUAAAAFA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eIUAApsL/AAAAAAAAAAAAAAAAAAAAAAAAAAAAAAAAAAAAAAAAAAAASX28AH9/fwDu7OEDzMzMAMDA/wB/f38AAAAAAAAAAAAAAAAAAAAAAAAAAAAhAAAAGAAAABQAAAAgHAAAAx8AAEA4AACpHwAAEAAAAA=="/>
              </a:ext>
            </a:extLst>
          </p:cNvSpPr>
          <p:nvPr/>
        </p:nvSpPr>
        <p:spPr>
          <a:xfrm>
            <a:off x="4572000" y="5041265"/>
            <a:ext cx="4572000" cy="105410"/>
          </a:xfrm>
          <a:prstGeom prst="rect">
            <a:avLst/>
          </a:prstGeom>
          <a:solidFill>
            <a:srgbClr val="1E2140"/>
          </a:solidFill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4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sz="1200" b="0" i="0" u="none" strike="noStrike" kern="1" spc="0" baseline="0">
          <a:solidFill>
            <a:srgbClr val="1E325F"/>
          </a:solidFill>
          <a:effectLst/>
          <a:latin typeface="CorpoS" pitchFamily="0" charset="0"/>
          <a:ea typeface="CorpoS" pitchFamily="0" charset="0"/>
          <a:cs typeface="CorpoS" pitchFamily="0" charset="0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eg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eg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eg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eg"/><Relationship Id="rId4" Type="http://schemas.openxmlformats.org/officeDocument/2006/relationships/image" Target="../media/image13.png"/></Relationships>
</file>

<file path=ppt/slides/_rels/slide2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Relationship Id="rId4" Type="http://schemas.openxmlformats.org/officeDocument/2006/relationships/image" Target="../media/image14.png"/></Relationships>
</file>

<file path=ppt/slides/_rels/slide2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eg"/></Relationships>
</file>

<file path=ppt/slides/_rels/slide2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eg"/></Relationships>
</file>

<file path=ppt/slides/_rels/slide2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jpeg"/></Relationships>
</file>

<file path=ppt/slides/_rels/slide2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eg"/></Relationships>
</file>

<file path=ppt/slides/_rels/slide2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6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hyperlink" Target="https://www.ikkev.de/politik/egk/" TargetMode="External"/><Relationship Id="rId3" Type="http://schemas.openxmlformats.org/officeDocument/2006/relationships/image" Target="../media/image7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Relationship Id="rId4" Type="http://schemas.openxmlformats.org/officeDocument/2006/relationships/image" Target="../media/image10.png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2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Dt81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dHgAAKhIAALw2AAC6GAAAECAAAA=="/>
              </a:ext>
            </a:extLst>
          </p:cNvSpPr>
          <p:nvPr/>
        </p:nvSpPr>
        <p:spPr>
          <a:xfrm>
            <a:off x="4935855" y="2952750"/>
            <a:ext cx="3961765" cy="10668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595959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Stephan Martensen</a:t>
            </a:r>
            <a:br/>
            <a:r>
              <a:t>abasoft EDV-Programme GmbH</a:t>
            </a: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1200">
              <a:solidFill>
                <a:srgbClr val="595959"/>
              </a:solidFill>
            </a:endParaRP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sz="1600"/>
          </a:p>
        </p:txBody>
      </p:sp>
      <p:pic>
        <p:nvPicPr>
          <p:cNvPr id="3" name="Grafik 4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vRU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AAAAAE/u//9AOAAA8w0AABAAAAA="/>
              </a:ext>
            </a:extLst>
          </p:cNvPicPr>
          <p:nvPr/>
        </p:nvPicPr>
        <p:blipFill>
          <a:blip xmlns:r="http://schemas.openxmlformats.org/officeDocument/2006/relationships" r:embed="rId2"/>
          <a:srcRect l="0" t="0" r="0" b="55650"/>
          <a:stretch>
            <a:fillRect/>
          </a:stretch>
        </p:blipFill>
        <p:spPr>
          <a:xfrm>
            <a:off x="0" y="-2875915"/>
            <a:ext cx="9144000" cy="51435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Shape 145"/>
          <p:cNvSpPr>
            <a:extLst>
              <a:ext uri="smNativeData">
                <pr:smNativeData xmlns:pr="smNativeData" val="SMDATA_12_80z8WhMAAAAlAAAAZAAAAE0AAAAANgAAAEgAAAA2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6aXzg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DdBAAA8wMAAJgxAAATCwAAECAAAA=="/>
              </a:ext>
            </a:extLst>
          </p:cNvSpPr>
          <p:nvPr/>
        </p:nvSpPr>
        <p:spPr>
          <a:xfrm>
            <a:off x="790575" y="641985"/>
            <a:ext cx="7271385" cy="11582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34290" tIns="45720" rIns="34290" bIns="45720" numCol="1" anchor="t"/>
          <a:lstStyle/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 b="0" i="0" u="none" strike="noStrike" kern="1" spc="0" baseline="0">
                <a:solidFill>
                  <a:schemeClr val="bg1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sz="2800"/>
              <a:t>Startklar für die Telematikinfrastruktur</a:t>
            </a:r>
            <a:endParaRPr sz="2800"/>
          </a:p>
          <a:p>
            <a:pPr marL="0" marR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 b="0" i="0" u="none" strike="noStrike" kern="1" spc="0" baseline="0">
                <a:solidFill>
                  <a:schemeClr val="bg1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sz="1400"/>
              <a:t>Die Telematikinfrastruktur vernetzt künftig alle Beteiligten im Gesundheitswesen, um Patienteninformationen sektoren- und systemübergreifend sicher auszutauschen</a:t>
            </a:r>
            <a:endParaRPr sz="1400" b="1"/>
          </a:p>
        </p:txBody>
      </p:sp>
      <p:pic>
        <p:nvPicPr>
          <p:cNvPr id="5" name="Grafik 6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AAAAAEUPAABDFwAAxx4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0" y="2482215"/>
            <a:ext cx="3781425" cy="252095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CAgI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O40AAA7IQAAEAAAAA=="/>
              </a:ext>
            </a:extLst>
          </p:cNvSpPr>
          <p:nvPr/>
        </p:nvSpPr>
        <p:spPr>
          <a:xfrm>
            <a:off x="539750" y="2110105"/>
            <a:ext cx="8064500" cy="32918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Funktionen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Fachlogik VSDM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Schnittstelle zu EVA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Netzzugang zur TI (VPN-Zugangsdienst)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Bestellbar über DGN (über abasoft, nicht direkt)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Benötigte Anzahl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1 Konnektor pro Praxis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Kann evtl. geteilt werden durch Praxisgemeinschaft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max 9 BSNR pro Konnektor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Benötigte Komponenten und Dienste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Konnektor (Arvato)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A4pAAC5KAAAEAAAAA=="/>
              </a:ext>
            </a:extLst>
          </p:cNvSpPr>
          <p:nvPr/>
        </p:nvSpPr>
        <p:spPr>
          <a:xfrm>
            <a:off x="635" y="6368415"/>
            <a:ext cx="667321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/NQAAeycAANY4AABbKQAAEAAAAA=="/>
              </a:ext>
            </a:extLst>
          </p:cNvSpPr>
          <p:nvPr/>
        </p:nvSpPr>
        <p:spPr>
          <a:xfrm>
            <a:off x="8777605" y="6417945"/>
            <a:ext cx="46164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O40AAAzIwAAEAAAAA=="/>
              </a:ext>
            </a:extLst>
          </p:cNvSpPr>
          <p:nvPr/>
        </p:nvSpPr>
        <p:spPr>
          <a:xfrm>
            <a:off x="539750" y="2110105"/>
            <a:ext cx="8064500" cy="36118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Funktionen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Anschluss über das Netzwerk an den Konnektor (nicht mehr wie jetzt direkt an EVA)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Kann gleichzeitig eGK, HBA und Praxisausweis (SMC-B) enthalten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Bestellbar über DGN (über abasoft, nicht direkt)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Benötigte Anzahl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min. 1 Gerät pro Praxis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mobile geräte sind aktuell nicht verfügbar! Für den VSDM aktuell auch nicht benötigt.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Benötigte Komponenten und Dienste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eHealth-Kartenterminal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CAgI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CwoAAC5KAAAEAAAAA=="/>
              </a:ext>
            </a:extLst>
          </p:cNvSpPr>
          <p:nvPr/>
        </p:nvSpPr>
        <p:spPr>
          <a:xfrm>
            <a:off x="635" y="6368415"/>
            <a:ext cx="652970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J43AAArJQAAEAAAAA=="/>
              </a:ext>
            </a:extLst>
          </p:cNvSpPr>
          <p:nvPr/>
        </p:nvSpPr>
        <p:spPr>
          <a:xfrm>
            <a:off x="539750" y="2110105"/>
            <a:ext cx="8501380" cy="393192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Funktionen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Anschluss an den Konnektor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Durchführung des Versichertenstammdatenmangements (VSDM)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Speichern des „Prüfnachweises“ für die Abrechnung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Kostenlos bei Bestellung des Konnektors über DGN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Notwendige Zulassungen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Durchlaufen eines gematik - Bestätigungsverfahrens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Nachweis des gematik Bestätigungsverfahrens an die KBV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EVA wurde erfolgreich seitens der gematik und KBV zertifiz</a:t>
            </a:r>
            <a:r>
              <a:t>iert</a:t>
            </a: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Benötigte Komponenten und Dienste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Praxisverwaltungssystem „EVA“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NgmAAC5KAAAEAAAAA=="/>
              </a:ext>
            </a:extLst>
          </p:cNvSpPr>
          <p:nvPr/>
        </p:nvSpPr>
        <p:spPr>
          <a:xfrm>
            <a:off x="0" y="6368415"/>
            <a:ext cx="631444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J43AACzJAAAEAAAAA=="/>
              </a:ext>
            </a:extLst>
          </p:cNvSpPr>
          <p:nvPr/>
        </p:nvSpPr>
        <p:spPr>
          <a:xfrm>
            <a:off x="539750" y="2110105"/>
            <a:ext cx="8501380" cy="385572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Funktionen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Notwendig für die Verbindung zur TI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„Technischer Nachweis“ für eGK, das geschützte Daten gelesen werden dürfen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Berechtigung für die gesamte Praxis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PIN-Eingabe einmal am Tag nötig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5 Jahre Gültig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Bestellbar über Medisign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Notwendige Zulassungen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Durchlaufen eines gematik - Bestätigungsverfahrens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Nachweis des gematik Bestätigungsverfahrens an die KBV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EVA wurde erfolgreich seitens der gematik und KBV zertifiziert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Benötigte Komponenten und Dienste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Praxisausweis SMC-B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CwoAAC5KAAAEAAAAA=="/>
              </a:ext>
            </a:extLst>
          </p:cNvSpPr>
          <p:nvPr/>
        </p:nvSpPr>
        <p:spPr>
          <a:xfrm>
            <a:off x="635" y="6368415"/>
            <a:ext cx="652970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1gI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J43AADLGwAAEAAAAA=="/>
              </a:ext>
            </a:extLst>
          </p:cNvSpPr>
          <p:nvPr/>
        </p:nvSpPr>
        <p:spPr>
          <a:xfrm>
            <a:off x="539750" y="2110105"/>
            <a:ext cx="8501380" cy="240792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Funktionen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Stellt die Verbindung vom Konnektor und Telematikinfrastruktur her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Bietet die optionale Verbindung zum KF-Safenet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Benötigt den Praxisausweis zur ersten Verbindung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4" marL="539750" marR="0" indent="-1079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Benötigte Anzahl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1x pro Praxis, kann geteilt werden (Praxisgemeinschaft)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Benötigte Komponenten und Dienste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VPN Zugangsdienst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EIrAAC5KAAAEAAAAA=="/>
              </a:ext>
            </a:extLst>
          </p:cNvSpPr>
          <p:nvPr/>
        </p:nvSpPr>
        <p:spPr>
          <a:xfrm>
            <a:off x="0" y="6368415"/>
            <a:ext cx="703199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Versichertenstammdatenmanagement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Ablauf</a:t>
            </a:r>
          </a:p>
        </p:txBody>
      </p:sp>
      <p:sp>
        <p:nvSpPr>
          <p:cNvPr id="4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EonAAC5KAAAEAAAAA=="/>
              </a:ext>
            </a:extLst>
          </p:cNvSpPr>
          <p:nvPr/>
        </p:nvSpPr>
        <p:spPr>
          <a:xfrm>
            <a:off x="0" y="6368415"/>
            <a:ext cx="638683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CQMAAO8HAACeNwAA2CY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493395" y="1289685"/>
            <a:ext cx="8547735" cy="502475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HCQAAEAAAAA=="/>
              </a:ext>
            </a:extLst>
          </p:cNvSpPr>
          <p:nvPr/>
        </p:nvSpPr>
        <p:spPr>
          <a:xfrm>
            <a:off x="502285" y="502285"/>
            <a:ext cx="5740400" cy="10058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Erstausstattung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Finanzierungsvereinbarung TI 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(gültig ab 01. JULI 2017)</a:t>
            </a:r>
          </a:p>
        </p:txBody>
      </p:sp>
      <p:sp>
        <p:nvSpPr>
          <p:cNvPr id="4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GAqAAC5KAAAEAAAAA=="/>
              </a:ext>
            </a:extLst>
          </p:cNvSpPr>
          <p:nvPr/>
        </p:nvSpPr>
        <p:spPr>
          <a:xfrm>
            <a:off x="0" y="6368415"/>
            <a:ext cx="688848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0AEQ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cQAAAAkLAACmNwAAoiM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71755" y="1793875"/>
            <a:ext cx="8974455" cy="399859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J43AACvHAAAEAAAAA=="/>
              </a:ext>
            </a:extLst>
          </p:cNvSpPr>
          <p:nvPr/>
        </p:nvSpPr>
        <p:spPr>
          <a:xfrm>
            <a:off x="539750" y="2110105"/>
            <a:ext cx="8501380" cy="25527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396240" marR="0" indent="0" algn="l" defTabSz="9144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Einmalig berechenbar pro Betriebsstätte in Höhe von 900EUR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Umfast folgende Aufwändungen: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Installation und Reisekosten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Schulung bzw. Einweisung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EVA Schnittstelle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Erstausstattung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Einmalige „TI-Starterpauschale“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A4pAAC5KAAAEAAAAA=="/>
              </a:ext>
            </a:extLst>
          </p:cNvSpPr>
          <p:nvPr/>
        </p:nvSpPr>
        <p:spPr>
          <a:xfrm>
            <a:off x="635" y="6368415"/>
            <a:ext cx="667321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CAAw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J43AAB7JgAAEAAAAA=="/>
              </a:ext>
            </a:extLst>
          </p:cNvSpPr>
          <p:nvPr/>
        </p:nvSpPr>
        <p:spPr>
          <a:xfrm>
            <a:off x="539750" y="2110105"/>
            <a:ext cx="8501380" cy="41452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Betriebskostenpauschale „Wartung EVA, Konnektor und VPN Zugangsdienst“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Quartalsweise berechenbar pro Praxis in Höhe von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298 EUR in den ersten vier Quartalen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248 EUR ab dem 3. Quartal 2018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6004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Umfasst die Kosten für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Wartung / Update EVA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Wartung / Update Konnektor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Gebühren für den VPN Zugangsdienst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Erstausstattung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Betriebskostenpauschalen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GAqAAC5KAAAEAAAAA=="/>
              </a:ext>
            </a:extLst>
          </p:cNvSpPr>
          <p:nvPr/>
        </p:nvSpPr>
        <p:spPr>
          <a:xfrm>
            <a:off x="0" y="6368415"/>
            <a:ext cx="688848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G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TAQAA+wwAAJ43AADPIwAAEAAAAA=="/>
              </a:ext>
            </a:extLst>
          </p:cNvSpPr>
          <p:nvPr/>
        </p:nvSpPr>
        <p:spPr>
          <a:xfrm>
            <a:off x="215265" y="2110105"/>
            <a:ext cx="8825865" cy="37109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Betriebskostenpauschale „elektronischer Heilberufsausweis und SMC-B“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96240" marR="0" indent="0" algn="l" defTabSz="9144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eHBA Quartalsweise berechenbar pro Arzt 11,63EUR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Entspricht der Hälfte der monatlichen Kosten eines eHBA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36004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SMC-B Quartalsweise berechenbar pro Praxis 23,25EUR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Praxisausweis zur Registrierung der Praxis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erfoderlich für den Konnektor und mobile Kartenleser in der       Nebenbetriebsstätte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Erstausstattung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Betriebskostenpauschalen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JwoAAC5KAAAEAAAAA=="/>
              </a:ext>
            </a:extLst>
          </p:cNvSpPr>
          <p:nvPr/>
        </p:nvSpPr>
        <p:spPr>
          <a:xfrm>
            <a:off x="0" y="6368415"/>
            <a:ext cx="660146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AAw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dicAAEA4AADJKAAAEAAAAA=="/>
              </a:ext>
            </a:extLst>
          </p:cNvSpPr>
          <p:nvPr/>
        </p:nvSpPr>
        <p:spPr>
          <a:xfrm>
            <a:off x="8802370" y="641477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</a:p>
        </p:txBody>
      </p:sp>
      <p:sp>
        <p:nvSpPr>
          <p:cNvPr id="4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8Arw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O40AACrGwAAAAAAAA=="/>
              </a:ext>
            </a:extLst>
          </p:cNvSpPr>
          <p:nvPr/>
        </p:nvSpPr>
        <p:spPr>
          <a:xfrm>
            <a:off x="539750" y="2110105"/>
            <a:ext cx="8064500" cy="23876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Benötigte Komponeten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Verfügbarkeit der Komponenten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Finanzierungsvereinbarung Telematikinfrastruktur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Wingdings" pitchFamily="2" charset="2"/>
              <a:buChar char=""/>
              <a:tabLst/>
              <a:defRPr lang="de-de" sz="21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Verhältnis zwischen TI und SNK (KV-Safenet)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5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AAw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JsOAABHBgAAEAAAAA=="/>
              </a:ext>
            </a:extLst>
          </p:cNvSpPr>
          <p:nvPr/>
        </p:nvSpPr>
        <p:spPr>
          <a:xfrm>
            <a:off x="502285" y="502285"/>
            <a:ext cx="1871980" cy="5181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8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Agenda</a:t>
            </a:r>
          </a:p>
        </p:txBody>
      </p:sp>
      <p:sp>
        <p:nvSpPr>
          <p:cNvPr id="6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c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OIxAAC5KAAAEAAAAA=="/>
              </a:ext>
            </a:extLst>
          </p:cNvSpPr>
          <p:nvPr/>
        </p:nvSpPr>
        <p:spPr>
          <a:xfrm>
            <a:off x="635" y="6368415"/>
            <a:ext cx="810831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SScAAEA4AAApKQAAEAAAAA=="/>
              </a:ext>
            </a:extLst>
          </p:cNvSpPr>
          <p:nvPr/>
        </p:nvSpPr>
        <p:spPr>
          <a:xfrm>
            <a:off x="8780145" y="638619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CHBQAAEAAAAA=="/>
              </a:ext>
            </a:extLst>
          </p:cNvSpPr>
          <p:nvPr/>
        </p:nvSpPr>
        <p:spPr>
          <a:xfrm>
            <a:off x="502285" y="502285"/>
            <a:ext cx="5740400" cy="3962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DGN Bestellformular</a:t>
            </a:r>
          </a:p>
        </p:txBody>
      </p:sp>
      <p:sp>
        <p:nvSpPr>
          <p:cNvPr id="4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JYsAAC5KAAAEAAAAA=="/>
              </a:ext>
            </a:extLst>
          </p:cNvSpPr>
          <p:nvPr/>
        </p:nvSpPr>
        <p:spPr>
          <a:xfrm>
            <a:off x="635" y="6368415"/>
            <a:ext cx="724725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BBAEE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hgEAAJAFAAD2JQAAcyc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47650" y="904240"/>
            <a:ext cx="5923280" cy="55086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Cbu1k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PE4AABbKQAAEAAAAA=="/>
              </a:ext>
            </a:extLst>
          </p:cNvSpPr>
          <p:nvPr/>
        </p:nvSpPr>
        <p:spPr>
          <a:xfrm>
            <a:off x="8780145" y="6417945"/>
            <a:ext cx="47625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CHBQAAEAAAAA=="/>
              </a:ext>
            </a:extLst>
          </p:cNvSpPr>
          <p:nvPr/>
        </p:nvSpPr>
        <p:spPr>
          <a:xfrm>
            <a:off x="502285" y="502285"/>
            <a:ext cx="5740400" cy="3962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Bestellung der Installation</a:t>
            </a:r>
          </a:p>
        </p:txBody>
      </p:sp>
      <p:sp>
        <p:nvSpPr>
          <p:cNvPr id="4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HgtAAC5KAAAEAAAAA=="/>
              </a:ext>
            </a:extLst>
          </p:cNvSpPr>
          <p:nvPr/>
        </p:nvSpPr>
        <p:spPr>
          <a:xfrm>
            <a:off x="0" y="6368415"/>
            <a:ext cx="739140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5" name="Grafik1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JgC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zwEAANQIAAA7LwAAAic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294005" y="1435100"/>
            <a:ext cx="7383780" cy="490601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Bo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O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AgoAAJ43AABKJQAAEAAAAA=="/>
              </a:ext>
            </a:extLst>
          </p:cNvSpPr>
          <p:nvPr/>
        </p:nvSpPr>
        <p:spPr>
          <a:xfrm>
            <a:off x="539750" y="1626870"/>
            <a:ext cx="8501380" cy="44348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3619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700" b="0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Was wird aus den DGN-GUS Boxen inkl. MedSafe?</a:t>
            </a: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7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 Der TI Konnektor kann auch eine Verbindung zum SNK herstellen. D.h. Sie können die Gus-Box für das KV-Safnet kündigen.</a:t>
            </a: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7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 Für ein sicheres Surfen in der Arztpraxis kann der Konnektor nicht verwendet werden. Es wird z.B. eine Firewall von Sophos / LANCOM benötigt.</a:t>
            </a:r>
          </a:p>
          <a:p>
            <a:pPr lvl="1"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700" b="0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Wie werden Zweitpraxen, Nebenbetriebsstätten bzw. vernetzte Praxen integriert?</a:t>
            </a: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7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 Der Konnektor kann bis zu 9 Betriebsstätten verwalten. Voraussetzung ist aber immer auch eine VPN Verbindung zwischen den Standorten</a:t>
            </a: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700" b="0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ld" pitchFamily="3" charset="0"/>
                <a:cs typeface="Quicksand Bold" pitchFamily="3" charset="0"/>
              </a:defRPr>
            </a:pPr>
            <a:r>
              <a:t>(SNK=KV-Safnet)</a:t>
            </a: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Fragen und Antworten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EIrAAC5KAAAEAAAAA=="/>
              </a:ext>
            </a:extLst>
          </p:cNvSpPr>
          <p:nvPr/>
        </p:nvSpPr>
        <p:spPr>
          <a:xfrm>
            <a:off x="0" y="6368415"/>
            <a:ext cx="703199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8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PE4AABbKQAAEAAAAA=="/>
              </a:ext>
            </a:extLst>
          </p:cNvSpPr>
          <p:nvPr/>
        </p:nvSpPr>
        <p:spPr>
          <a:xfrm>
            <a:off x="8780145" y="6417945"/>
            <a:ext cx="47625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AgoAAJ43AADyHwAAEAAAAA=="/>
              </a:ext>
            </a:extLst>
          </p:cNvSpPr>
          <p:nvPr/>
        </p:nvSpPr>
        <p:spPr>
          <a:xfrm>
            <a:off x="539750" y="1626870"/>
            <a:ext cx="8501380" cy="35661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619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Was wird aus den EVA-Boxen für DALE-UV, KV-Connect, HZV, Fax etc.?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Für diese Dienste wir die EVA-Box weiterhin benötigt. Das hat nichts mit der TI zu tun.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Wo und Wie soll der Konnektor aufgestellt sein?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Er muss diebstahlsicher aufgestellt bzw. mit Kensington-Schloss gesichert sein. Ungeschützt an der Anmeldung unter dem Schreibtisch ist nicht zulässig, ausser er ist in einem abschließbaren Schrank eingeschlossen.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yAw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Fragen und Antworten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ECcAAA4pAACcKAAAEAAAAA=="/>
              </a:ext>
            </a:extLst>
          </p:cNvSpPr>
          <p:nvPr/>
        </p:nvSpPr>
        <p:spPr>
          <a:xfrm>
            <a:off x="635" y="6350000"/>
            <a:ext cx="667321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MAABI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GI5AABbKQAAEAAAAA=="/>
              </a:ext>
            </a:extLst>
          </p:cNvSpPr>
          <p:nvPr/>
        </p:nvSpPr>
        <p:spPr>
          <a:xfrm>
            <a:off x="8780145" y="6417945"/>
            <a:ext cx="54800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tAgAAiwwAALk2AAARGQAAAAAAAA=="/>
              </a:ext>
            </a:extLst>
          </p:cNvSpPr>
          <p:nvPr/>
        </p:nvSpPr>
        <p:spPr>
          <a:xfrm>
            <a:off x="394335" y="2038985"/>
            <a:ext cx="8501380" cy="203581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3619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Was passiert bei Ausfall der TI Technik?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Als Ersatzverfahren sind die alten Kartenleser vorgesehen.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0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Wie handelt man bei defekten oder älteren eGks?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In diesem Fall ist weiter das „klassische“ Papierersatzverfahren nötig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k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XAwAAFwMAAGcmAABnBwAAEAAAAA=="/>
              </a:ext>
            </a:extLst>
          </p:cNvSpPr>
          <p:nvPr/>
        </p:nvSpPr>
        <p:spPr>
          <a:xfrm>
            <a:off x="502285" y="502285"/>
            <a:ext cx="5740400" cy="7010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Fragen und Antworten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000" b="1" i="0" u="none" strike="noStrike" kern="1" spc="0" baseline="0">
                <a:solidFill>
                  <a:srgbClr val="8C8C8C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AAAAALScAACQsAAC5KAAAEAAAAA=="/>
              </a:ext>
            </a:extLst>
          </p:cNvSpPr>
          <p:nvPr/>
        </p:nvSpPr>
        <p:spPr>
          <a:xfrm>
            <a:off x="0" y="6368415"/>
            <a:ext cx="7175500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4F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PE4AABbKQAAEAAAAA=="/>
              </a:ext>
            </a:extLst>
          </p:cNvSpPr>
          <p:nvPr/>
        </p:nvSpPr>
        <p:spPr>
          <a:xfrm>
            <a:off x="8780145" y="6417945"/>
            <a:ext cx="47625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lwl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tAgAAiwwAALk2AAARGQAAEAAAAA=="/>
              </a:ext>
            </a:extLst>
          </p:cNvSpPr>
          <p:nvPr/>
        </p:nvSpPr>
        <p:spPr>
          <a:xfrm>
            <a:off x="394335" y="2038985"/>
            <a:ext cx="8501380" cy="203581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lvl="1" marL="756285" marR="0" indent="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9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 lang="de-de">
                <a:latin typeface="Quicksand Book" pitchFamily="1" charset="0"/>
                <a:ea typeface="Quicksand Bold" pitchFamily="3" charset="0"/>
                <a:cs typeface="Quicksand Bold" pitchFamily="3" charset="0"/>
              </a:rPr>
              <a:t> </a:t>
            </a:r>
            <a:endParaRPr lang="de-de">
              <a:latin typeface="Quicksand Book" pitchFamily="1" charset="0"/>
              <a:ea typeface="Quicksand Bold" pitchFamily="3" charset="0"/>
              <a:cs typeface="Quicksand Bold" pitchFamily="3" charset="0"/>
            </a:endParaRPr>
          </a:p>
        </p:txBody>
      </p:sp>
      <p:sp>
        <p:nvSpPr>
          <p:cNvPr id="4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3EQAAeQ4AACsoAABlFwAAEAAAAA=="/>
              </a:ext>
            </a:extLst>
          </p:cNvSpPr>
          <p:nvPr/>
        </p:nvSpPr>
        <p:spPr>
          <a:xfrm>
            <a:off x="2798445" y="2352675"/>
            <a:ext cx="3731260" cy="145034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36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Offene Fragen ?</a:t>
            </a:r>
          </a:p>
        </p:txBody>
      </p:sp>
      <p:sp>
        <p:nvSpPr>
          <p:cNvPr id="5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PApAAC5KAAAEAAAAA=="/>
              </a:ext>
            </a:extLst>
          </p:cNvSpPr>
          <p:nvPr/>
        </p:nvSpPr>
        <p:spPr>
          <a:xfrm>
            <a:off x="635" y="6368415"/>
            <a:ext cx="681672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E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PE4AABbKQAAEAAAAA=="/>
              </a:ext>
            </a:extLst>
          </p:cNvSpPr>
          <p:nvPr/>
        </p:nvSpPr>
        <p:spPr>
          <a:xfrm>
            <a:off x="8780145" y="6417945"/>
            <a:ext cx="47625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Ww8AAO40AAACGQAAEAAAAA=="/>
              </a:ext>
            </a:extLst>
          </p:cNvSpPr>
          <p:nvPr/>
        </p:nvSpPr>
        <p:spPr>
          <a:xfrm>
            <a:off x="539750" y="2496185"/>
            <a:ext cx="8064500" cy="156908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4800" b="0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Vielen Dank für Ihre Aufmerksamkeit!</a:t>
            </a:r>
          </a:p>
        </p:txBody>
      </p:sp>
      <p:sp>
        <p:nvSpPr>
          <p:cNvPr id="4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PE4AABbKQAAEAAAAA=="/>
              </a:ext>
            </a:extLst>
          </p:cNvSpPr>
          <p:nvPr/>
        </p:nvSpPr>
        <p:spPr>
          <a:xfrm>
            <a:off x="8780145" y="6417945"/>
            <a:ext cx="476250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</a:p>
        </p:txBody>
      </p:sp>
      <p:sp>
        <p:nvSpPr>
          <p:cNvPr id="3" name="Inhalts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QAgAAeQkAAHA1AADWHQAAEAAAAA=="/>
              </a:ext>
            </a:extLst>
          </p:cNvSpPr>
          <p:nvPr>
            <p:ph type="body" idx="1"/>
          </p:nvPr>
        </p:nvSpPr>
        <p:spPr>
          <a:xfrm>
            <a:off x="457200" y="1539875"/>
            <a:ext cx="8229600" cy="331025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sz="1400" b="0" i="0" u="none" strike="noStrike" kern="1" spc="0" baseline="0">
                <a:solidFill>
                  <a:srgbClr val="1E325F"/>
                </a:solidFill>
                <a:latin typeface="CorpoS" pitchFamily="0" charset="0"/>
                <a:ea typeface="CorpoS" pitchFamily="0" charset="0"/>
                <a:cs typeface="CorpoS" pitchFamily="0" charset="0"/>
              </a:defRPr>
            </a:pPr>
          </a:p>
        </p:txBody>
      </p:sp>
      <p:pic>
        <p:nvPicPr>
          <p:cNvPr id="4" name="Grafik 3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xvj//zj1//+IOwAAMCoAAB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-1174750" y="-1752600"/>
            <a:ext cx="10852150" cy="861060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5" name="Textfeld 4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FCAAA9Q8AAHsoAACVHgAAECAAAA=="/>
              </a:ext>
            </a:extLst>
          </p:cNvSpPr>
          <p:nvPr/>
        </p:nvSpPr>
        <p:spPr>
          <a:xfrm>
            <a:off x="1425575" y="2593975"/>
            <a:ext cx="5154930" cy="237744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0" b="0" i="0" u="none" strike="noStrike" kern="1" spc="0" baseline="0">
                <a:solidFill>
                  <a:schemeClr val="bg1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2003</a:t>
            </a:r>
          </a:p>
        </p:txBody>
      </p:sp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Textfeld 8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BSAwAA+wwAAO40AAAUJQAAEAAAAA=="/>
              </a:ext>
            </a:extLst>
          </p:cNvSpPr>
          <p:nvPr/>
        </p:nvSpPr>
        <p:spPr>
          <a:xfrm>
            <a:off x="539750" y="2110105"/>
            <a:ext cx="8064500" cy="39173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342900" marR="0" indent="-342900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Das "Gesetz für sichere digitale Kommunikation und Anwendungen im Gesundheitswesen (E-Health-Gesetz)" enthält einen konkreten Fahrplan für die Einführung der digitalen Infrastruktur mit höchsten Sicherheitsstandards im Gesundheitswesen und nutzbringender Anwendungen auf der elektronischen Gesundheitskarte und ist am 01.01.2016 in Kraft getreten.</a:t>
            </a:r>
            <a:br/>
          </a:p>
          <a:p>
            <a:pPr marL="342900" marR="0" indent="-342900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Die Krankenkassen sind verpflichtet, die Kosten für die TI-Erstausstattung der Praxen und den laufenden Betrieb der TI-Anbindung in voller Höhe zu übernehmen. </a:t>
            </a:r>
          </a:p>
          <a:p>
            <a:pPr marL="342900" marR="0" indent="-342900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16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</a:p>
          <a:p>
            <a:pPr marL="342900" marR="0" indent="-342900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de-de" sz="1400" b="0" i="0" u="none" strike="noStrike" kern="1" spc="0" baseline="0">
                <a:solidFill>
                  <a:schemeClr val="tx1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rPr lang="de-de" sz="1600"/>
              <a:t>„Wenn sich neue Erkenntnisse über die Entwicklung der Marktpreise oder andere signifikante Veränderungen ergeben, nehmen die Vertragspartner umgehend Verhandlungen zur Anpassung dieser Vereinbarung auf“. </a:t>
            </a:r>
            <a:br>
              <a:rPr lang="de-de" sz="1600"/>
            </a:br>
            <a:r>
              <a:rPr lang="de-de" sz="1600"/>
              <a:t>(§ 10, 2. Absatz)</a:t>
            </a:r>
            <a:r>
              <a:t> </a:t>
            </a:r>
          </a:p>
        </p:txBody>
      </p:sp>
      <p:sp>
        <p:nvSpPr>
          <p:cNvPr id="5" name="Textfeld 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OAwAAFwMAABMWAAC2CQAAEAAAAA=="/>
              </a:ext>
            </a:extLst>
          </p:cNvSpPr>
          <p:nvPr/>
        </p:nvSpPr>
        <p:spPr>
          <a:xfrm>
            <a:off x="496570" y="502285"/>
            <a:ext cx="3091815" cy="107632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1" i="0" u="none" strike="noStrike" kern="1" spc="0" baseline="0">
                <a:solidFill>
                  <a:srgbClr val="D7472D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e-Health Gesetz</a:t>
            </a:r>
            <a:br/>
            <a:r>
              <a:rPr lang="de-de" sz="1800"/>
              <a:t>in Kraft seit 01.01.2016</a:t>
            </a:r>
            <a:endParaRPr lang="de-de" sz="1800"/>
          </a:p>
        </p:txBody>
      </p:sp>
      <p:sp>
        <p:nvSpPr>
          <p:cNvPr id="6" name="Textfeld 10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OIxAAC5KAAAEAAAAA=="/>
              </a:ext>
            </a:extLst>
          </p:cNvSpPr>
          <p:nvPr/>
        </p:nvSpPr>
        <p:spPr>
          <a:xfrm>
            <a:off x="635" y="6368415"/>
            <a:ext cx="810831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65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gAAuQEAAHUeAABZCAAAEAAAAA=="/>
              </a:ext>
            </a:extLst>
          </p:cNvSpPr>
          <p:nvPr>
            <p:ph type="title"/>
          </p:nvPr>
        </p:nvSpPr>
        <p:spPr>
          <a:xfrm>
            <a:off x="342265" y="280035"/>
            <a:ext cx="4608830" cy="10769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160" b="1" i="0" u="none" strike="noStrike" kern="1" spc="0" baseline="0">
                <a:solidFill>
                  <a:srgbClr val="1E325F"/>
                </a:solidFill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rPr>
                <a:solidFill>
                  <a:srgbClr val="D7472D"/>
                </a:solidFill>
              </a:rPr>
              <a:t>Mehr Tempo bei der Digitalisierung!</a:t>
            </a:r>
            <a:br>
              <a:rPr>
                <a:solidFill>
                  <a:srgbClr val="D7472D"/>
                </a:solidFill>
              </a:rPr>
            </a:br>
            <a:r>
              <a:rPr sz="1170">
                <a:solidFill>
                  <a:srgbClr val="D7472D"/>
                </a:solidFill>
              </a:rPr>
              <a:t>Wunsch und Wirklichkeit</a:t>
            </a:r>
            <a:br>
              <a:rPr sz="1170"/>
            </a:br>
            <a:endParaRPr sz="1170"/>
          </a:p>
        </p:txBody>
      </p:sp>
      <p:sp>
        <p:nvSpPr>
          <p:cNvPr id="3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/AAEAAABkAAAAAAAAABQAAABAHwAAAAAAACYAAAAAAAAAwOD//wAAAAAmAAAAZAAAABYAAABMAAAAAAAAAAAAAAAEAAAAAAAAAAEAAADu7OEKAAAAACgAAAAoAAAAZAAAAGQAAAAAAAAAzMzMAAAAAABQAAAAUAAAAGQAAABkAAAAAAAAABcAAAAUAAAAAAAAANwIAAD/fwAA/38AAAAAAAAJAAAABAAAAP8AAAAMAAAAEAAAAAAAAAAAAAAAAAAAAAAAAAAeAAAAaAAAAAAAAAAAAAAAAAAAAAAAAAAAAAAAECcAABAnAAAAAAAAAAAAAAAAAAAAAAAAAAAAAAAAAAAAAAAAAAAAABQAAAAAAAAAwMD/AAAAAABkAAAAMgAAAAAAAABkAAAAAAAAAH9/fwAKAAAAHwAAAFQAAAD///8B////AQAAAAAAAAAAAAAAAAAAAAAAAAAAAAAAAAAAAAAAAAAAAAAAAn9/fwDu7OEDzMzMAMDA/wB/f38AAAAAAAAAAAAAAAAAAAAAAAAAAAAhAAAAGAAAABQAAAAAAAAAuR4AAEA4AACqIAAAEAAAAA=="/>
              </a:ext>
            </a:extLst>
          </p:cNvSpPr>
          <p:nvPr/>
        </p:nvSpPr>
        <p:spPr>
          <a:xfrm>
            <a:off x="0" y="4994275"/>
            <a:ext cx="9144000" cy="3155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grpSp>
        <p:nvGrpSpPr>
          <p:cNvPr id="4" name="Gruppieren 1"/>
          <p:cNvGrpSpPr>
            <a:extLst>
              <a:ext uri="smNativeData">
                <pr:smNativeData xmlns:pr="smNativeData" val="SMDATA_6_80z8Wh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GoEAABJCQAABzUAANwlAAAQAAAA"/>
              </a:ext>
            </a:extLst>
          </p:cNvGrpSpPr>
          <p:nvPr/>
        </p:nvGrpSpPr>
        <p:grpSpPr>
          <a:xfrm>
            <a:off x="717550" y="1509395"/>
            <a:ext cx="7902575" cy="4645025"/>
            <a:chOff x="717550" y="1509395"/>
            <a:chExt cx="7902575" cy="4645025"/>
          </a:xfrm>
        </p:grpSpPr>
        <p:sp>
          <p:nvSpPr>
            <p:cNvPr id="67" name="OTLSHAPE_M_c1f8775ce6944b00bf83403cf7ba4dc1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OAQ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B1JQAAMBsAAHUlAAC5HAAAAAAAAA=="/>
                </a:ext>
              </a:extLst>
            </p:cNvSpPr>
            <p:nvPr/>
          </p:nvSpPr>
          <p:spPr>
            <a:xfrm>
              <a:off x="6089015" y="4419600"/>
              <a:ext cx="0" cy="249555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6" name="OTLSHAPE_M_acf5df7bab2a4d7db0c667849d115ec8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JMQ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DTIwAA8BgAANMjAAAyIQAAAAAAAA=="/>
                </a:ext>
              </a:extLst>
            </p:cNvSpPr>
            <p:nvPr/>
          </p:nvSpPr>
          <p:spPr>
            <a:xfrm>
              <a:off x="5823585" y="4053840"/>
              <a:ext cx="0" cy="1342390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5" name="OTLSHAPE_M_25db212750fc4b85b4691f61a266bcac_Connector2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OAQ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BuFgAALB4AAG4WAAAOJQAAAAAAAA=="/>
                </a:ext>
              </a:extLst>
            </p:cNvSpPr>
            <p:nvPr/>
          </p:nvSpPr>
          <p:spPr>
            <a:xfrm>
              <a:off x="3646170" y="4904740"/>
              <a:ext cx="0" cy="1118870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4" name="OTLSHAPE_M_25db212750fc4b85b4691f61a266bcac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JMC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BuFgAA8BgAAG4WAADyHAAAAAAAAA=="/>
                </a:ext>
              </a:extLst>
            </p:cNvSpPr>
            <p:nvPr/>
          </p:nvSpPr>
          <p:spPr>
            <a:xfrm>
              <a:off x="3646170" y="4053840"/>
              <a:ext cx="0" cy="651510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3" name="OTLSHAPE_M_9a46e57f43e944f9ab313f60816c9d11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Ju7WQA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zAAAAAAAAAD8AAAAAAAAAwMD/AAAAAABkAAAAMgAAAAAAAABkAAAAAAAAAH9/fwAKAAAAHwAAAFQAAAD///8A////AQAAAAAAAAAAAAAAAAAAAAAAAAAAAAAAAAAAAAAAAAAAm7tZAH9/fwDu7OEDzMzMAMDA/wB/f38AAAAAAAAAAAAAAAAAAAAAAAAAAAAhAAAAGAAAABQAAADJEAAA8BgAAMkQAABeHQAAAAAAAA=="/>
                </a:ext>
              </a:extLst>
            </p:cNvSpPr>
            <p:nvPr/>
          </p:nvSpPr>
          <p:spPr>
            <a:xfrm>
              <a:off x="2728595" y="4053840"/>
              <a:ext cx="0" cy="720090"/>
            </a:xfrm>
            <a:prstGeom prst="line">
              <a:avLst/>
            </a:prstGeom>
            <a:noFill/>
            <a:ln w="10160" cap="flat" cmpd="sng" algn="ctr">
              <a:solidFill>
                <a:srgbClr val="9BBB59">
                  <a:alpha val="4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2" name="OTLSHAPE_M_791f145e8c0d47d59220a9402e5587d0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AByvAA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zAAAAAAAAAD8AAAAAAAAAwMD/AAAAAABkAAAAMgAAAAAAAABkAAAAAAAAAH9/fwAKAAAAHwAAAFQAAAD///8A////AQAAAAAAAAAAAAAAAAAAAAAAAAAAAAAAAAAAAAAAAAAAAHK8AH9/fwDu7OEDzMzMAMDA/wB/f38AAAAAAAAAAAAAAAAAAAAAAAAAAAAhAAAAGAAAABQAAACpCgAA8BgAAKkKAACeIAAAAAAAAA=="/>
                </a:ext>
              </a:extLst>
            </p:cNvSpPr>
            <p:nvPr/>
          </p:nvSpPr>
          <p:spPr>
            <a:xfrm>
              <a:off x="1732915" y="4053840"/>
              <a:ext cx="0" cy="1248410"/>
            </a:xfrm>
            <a:prstGeom prst="line">
              <a:avLst/>
            </a:prstGeom>
            <a:noFill/>
            <a:ln w="10160" cap="flat" cmpd="sng" algn="ctr">
              <a:solidFill>
                <a:srgbClr val="0072BC">
                  <a:alpha val="4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1" name="OTLSHAPE_M_9d8b853f0fe146af8a020bf0e2d78d5d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B9JfQA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zAAAAAAAAAD8AAAAAAAAAwMD/AAAAAABkAAAAMgAAAAAAAABkAAAAAAAAAH9/fwAKAAAAHwAAAFQAAAD///8A////AQAAAAAAAAAAAAAAAAAAAAAAAAAAAAAAAAAAAAAAAAAAH0l9AH9/fwDu7OEDzMzMAMDA/wB/f38AAAAAAAAAAAAAAAAAAAAAAAAAAAAhAAAAGAAAABQAAABuJwAAbBIAAG4nAAA1FgAAAAAAAA=="/>
                </a:ext>
              </a:extLst>
            </p:cNvSpPr>
            <p:nvPr/>
          </p:nvSpPr>
          <p:spPr>
            <a:xfrm>
              <a:off x="6409690" y="2994660"/>
              <a:ext cx="0" cy="615315"/>
            </a:xfrm>
            <a:prstGeom prst="line">
              <a:avLst/>
            </a:prstGeom>
            <a:noFill/>
            <a:ln w="10160" cap="flat" cmpd="sng" algn="ctr">
              <a:solidFill>
                <a:srgbClr val="1F497D">
                  <a:alpha val="4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60" name="OTLSHAPE_M_86bd0dd7d0624f889a16c644e85dd76f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B9JfQA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EMAAAAEAAAAAAAAAAAAAAAAAAAAAAAAAAeAAAAaAAAAAAAAAAAAAAAAAAAAAAAAAAAAAAAECcAABAnAAAAAAAAAAAAAAAAAAAAAAAAAAAAAAAAAAAzAAAAAAAAAD8AAAAAAAAAwMD/AAAAAABkAAAAMgAAAAAAAABkAAAAAAAAAH9/fwAKAAAAHwAAAFQAAAD///8A////AQAAAAAAAAAAAAAAAAAAAAAAAAAAAAAAAAAAAAAAAAAAH0l9AH9/fwDu7OEDzMzMAMDA/wB/f38AAAAAAAAAAAAAAAAAAAAAAAAAAAAhAAAAGAAAABQAAABAJAAA8w0AAEAkAAA1FgAAAAAAAA=="/>
                </a:ext>
              </a:extLst>
            </p:cNvSpPr>
            <p:nvPr/>
          </p:nvSpPr>
          <p:spPr>
            <a:xfrm>
              <a:off x="5892800" y="2267585"/>
              <a:ext cx="0" cy="1342390"/>
            </a:xfrm>
            <a:prstGeom prst="line">
              <a:avLst/>
            </a:prstGeom>
            <a:noFill/>
            <a:ln w="10160" cap="flat" cmpd="sng" algn="ctr">
              <a:solidFill>
                <a:srgbClr val="1F497D">
                  <a:alpha val="4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59" name="OTLSHAPE_M_2ece9fc7bc8a4423be2b2adf2f6ac216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BjHgAAFwoAAGMeAAA1FgAAAAAAAA=="/>
                </a:ext>
              </a:extLst>
            </p:cNvSpPr>
            <p:nvPr/>
          </p:nvSpPr>
          <p:spPr>
            <a:xfrm>
              <a:off x="4939665" y="1640205"/>
              <a:ext cx="0" cy="1969770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58" name="OTLSHAPE_M_fe05b2fd63af438499f2a9bdf1b265e6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BQTQ0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zAAAAAAAAAD8AAAAAAAAAwMD/AAAAAABkAAAAMgAAAAAAAABkAAAAAAAAAH9/fwAKAAAAHwAAAFQAAAD///8A////AQAAAAAAAAAAAAAAAAAAAAAAAAAAAAAAAAAAAAAAAAAAwFBNBn9/fwDu7OEDzMzMAMDA/wB/f38AAAAAAAAAAAAAAAAAAAAAAAAAAAAhAAAAGAAAABQAAADFDgAACBMAAMUOAAA1FgAAAAAAAA=="/>
                </a:ext>
              </a:extLst>
            </p:cNvSpPr>
            <p:nvPr/>
          </p:nvSpPr>
          <p:spPr>
            <a:xfrm>
              <a:off x="2400935" y="3093720"/>
              <a:ext cx="0" cy="516255"/>
            </a:xfrm>
            <a:prstGeom prst="line">
              <a:avLst/>
            </a:prstGeom>
            <a:noFill/>
            <a:ln w="10160" cap="flat" cmpd="sng" algn="ctr">
              <a:solidFill>
                <a:schemeClr val="accent2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57" name="OTLSHAPE_M_3ebae84b6a0844e38eaee18709947079_Connec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E+BvQwQ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zAAAAAAAAAD8AAAAAAAAAwMD/AAAAAABkAAAAMgAAAAAAAABkAAAAAAAAAH9/fwAKAAAAHwAAAFQAAAD///8A////AQAAAAAAAAAAAAAAAAAAAAAAAAAAAAAAAAAAAAAAAAAAT4G9BX9/fwDu7OEDzMzMAMDA/wB/f38AAAAAAAAAAAAAAAAAAAAAAAAAAAAhAAAAGAAAABQAAACdDQAAyA8AAJ0NAAA1FgAAAAAAAA=="/>
                </a:ext>
              </a:extLst>
            </p:cNvSpPr>
            <p:nvPr/>
          </p:nvSpPr>
          <p:spPr>
            <a:xfrm>
              <a:off x="2212975" y="2565400"/>
              <a:ext cx="0" cy="1044575"/>
            </a:xfrm>
            <a:prstGeom prst="line">
              <a:avLst/>
            </a:prstGeom>
            <a:noFill/>
            <a:ln w="10160" cap="flat" cmpd="sng" algn="ctr">
              <a:solidFill>
                <a:schemeClr val="accent1">
                  <a:alpha val="49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56" name="OTLSHAPE_TB_00000000000000000000000000000000_LeftEndCaps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qBAAAkhYAAKEHAACTGAAAACAAAA=="/>
                </a:ext>
              </a:extLst>
            </p:cNvSpPr>
            <p:nvPr/>
          </p:nvSpPr>
          <p:spPr>
            <a:xfrm>
              <a:off x="717550" y="3669030"/>
              <a:ext cx="522605" cy="325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1" i="0" u="none" strike="noStrike" kern="1" spc="0" baseline="0">
                  <a:solidFill>
                    <a:schemeClr val="accent2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t>2003</a:t>
              </a:r>
            </a:p>
          </p:txBody>
        </p:sp>
        <p:sp>
          <p:nvSpPr>
            <p:cNvPr id="55" name="OTLSHAPE_TB_00000000000000000000000000000000_RightEndCaps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JXrg+s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oLQAAkhYAAJ8wAACTGAAAACAAAA=="/>
                </a:ext>
              </a:extLst>
            </p:cNvSpPr>
            <p:nvPr/>
          </p:nvSpPr>
          <p:spPr>
            <a:xfrm>
              <a:off x="7381240" y="3669030"/>
              <a:ext cx="522605" cy="325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b="1">
                  <a:solidFill>
                    <a:schemeClr val="accent2"/>
                  </a:solidFill>
                </a:rPr>
                <a:t>2020</a:t>
              </a:r>
              <a:endParaRPr b="1">
                <a:solidFill>
                  <a:schemeClr val="accent2"/>
                </a:solidFill>
              </a:endParaRPr>
            </a:p>
          </p:txBody>
        </p:sp>
        <p:sp>
          <p:nvSpPr>
            <p:cNvPr id="54" name="OTLSHAPE_TB_00000000000000000000000000000000_ScaleContainer"/>
            <p:cNvSpPr>
              <a:extLst>
                <a:ext uri="smNativeData">
                  <pr:smNativeData xmlns:pr="smNativeData" val="SMDATA_12_80z8WhMAAAAlAAAAZAAAAA0AAAAAkAAAAEgAAACQAAAASAAAAAAAAAABAAAAAAAAAAEAAABQAAAAAAAAAAAA4D8AAAAAAADgPwAAAAAAAOA/AAAAAAAA4D8AAAAAAADgPwAAAAAAAOA/AAAAAAAA4D8AAAAAAADgPwAAAAAAAOA/AAAAAAAA4D8CAAAAjAAAAAEAAAADAAAARFRqAERUagAAAAAAAAAAAAAAAAAAAAAAAAAAAAAAAAAAAAAAZAAAAAEAAABAAAAAAAAAAGQAAAAOAQAAAAAAAAEAAAAAAAAARFRqAAAAAAAAAAAAAAAAAAAAAAAAAAAAAAAAAAAAAAAAAAAAAAAAAAAAAAAAAAAAAAAAAAAAAAAAAAAAFAAAADwAAAAAAAAAAAAAAEl9vAAUAAAAAQAAABQAAAAUAAAAFAAAAAEAAAAAAAAAZAAAAGQAAAAAAAAAZAAAAGQAAAAVAAAAYAAAAAEAAAAAAAAAAAAAAAAAAAAAAAAAAAAAAAAAAABdNwAAAAAAAAAAAAABAAAAAAAAAAAAAABkAAAAAAAAABQAAAAAAAAAAAAAACYAAAAAAAAAPAAAAAAAAAAmAAAAZAAAABYAAABMAAAAAAAAAAAAAAAEAAAAAAAAAAEAAADu7OEKAAAAACgAAAAoAAAAZAAAAGQAAAAAAAAAzMzMAAAAAABQAAAAUAAAAGQAAABkAAAAAAAAABcAAAAUAAAAAAAAAAAAAAD/fwAA/38AAAAAAAAJAAAABAAAAAAAAAAMAAAAEAAAAAAAAAAAAAAAAAAAAAAAAAAeAAAAaAAAAAEAAAAAAAAAAAAAAAAAAAAAAAAAECcAABAnAAAAAAAAAAAAAAAAAAAAAAAAAAAAAAAAAAAAAAAAAAAAAD8AAAAAAAAAwMD/AAEAAAA3AAAAMgAAAFAAAABkAAAAAAAAAH9/fwAKAAAAHwAAAFQAAABEVGoARFRqAERUagAAAAAAAAAAAAAAAAAAAAAAAAAAAAAAAAAAAAAASX28AAAAAADu7OEDzMzMAMDA/wB/f38AAAAAAAAAAAAAAAAAAAAAAAAAAAAhAAAAGAAAABQAAADNCAAANRYAAGksAADwGAAAAAAAAA=="/>
                </a:ext>
              </a:extLst>
            </p:cNvSpPr>
            <p:nvPr/>
          </p:nvSpPr>
          <p:spPr>
            <a:xfrm>
              <a:off x="1430655" y="3609975"/>
              <a:ext cx="5788660" cy="443865"/>
            </a:xfrm>
            <a:prstGeom prst="rect">
              <a:avLst/>
            </a:prstGeom>
            <a:gradFill flip="none" rotWithShape="1">
              <a:gsLst>
                <a:gs pos="0">
                  <a:srgbClr val="44546A"/>
                </a:gs>
                <a:gs pos="0">
                  <a:srgbClr val="44546A"/>
                </a:gs>
                <a:gs pos="100000">
                  <a:srgbClr val="44546A"/>
                </a:gs>
              </a:gsLst>
              <a:lin ang="5400000" scaled="0"/>
              <a:tileRect/>
            </a:gra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>
              <a:reflection stA="50000" endPos="55000" dist="50800" dir="5400000" sy="-100000" rotWithShape="0"/>
            </a:effectLst>
            <a:scene3d>
              <a:camera prst="legacyObliqueFront"/>
              <a:lightRig rig="legacyFlat1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3" name="OTLSHAPE_TB_00000000000000000000000000000000_ElapsedTime"/>
            <p:cNvSpPr>
              <a:extLst>
                <a:ext uri="smNativeData">
                  <pr:smNativeData xmlns:pr="smNativeData" val="SMDATA_12_80z8WhMAAAAlAAAAZAAAAA0AAAAAkAAAAEgAAACQAAAASAAAAAAAAAABAAAAAAAAAAEAAABQAAAAAAAAAAAA4D8AAAAAAADgPwAAAAAAAOA/AAAAAAAA4D8AAAAAAADgPwAAAAAAAOA/AAAAAAAA4D8AAAAAAADgPwAAAAAAAOA/AAAAAAAA4D8CAAAAjAAAAAEAAAAAAAAA/wAAAKbC/wAb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AAAAAAAAAAACYAAAAAAAAAKCM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psL/AAAAAAAAAAAAAAAAAAAAAAAAAAAAAAAAAAAAAAAAAAAASX28AAAAAADu7OEDzMzMAMDA/wB/f38AAAAAAAAAAAAAAAAAAAAAAAAAAAAhAAAAGAAAABQAAADNCAAAZBgAANAmAADlGAAAAAAAAA=="/>
                </a:ext>
              </a:extLst>
            </p:cNvSpPr>
            <p:nvPr/>
          </p:nvSpPr>
          <p:spPr>
            <a:xfrm>
              <a:off x="1430655" y="3964940"/>
              <a:ext cx="4878705" cy="81915"/>
            </a:xfrm>
            <a:prstGeom prst="rect">
              <a:avLst/>
            </a:prstGeom>
            <a:solidFill>
              <a:srgbClr val="FF0000">
                <a:alpha val="73000"/>
              </a:srgbClr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1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2" name="OTLSHAPE_TB_00000000000000000000000000000000_TodayMarkerShape"/>
            <p:cNvSpPr>
              <a:extLst>
                <a:ext uri="smNativeData">
                  <pr:smNativeData xmlns:pr="smNativeData" val="SMDATA_12_80z8WhMAAAAlAAAAagAAAA0AAAAAkAAAAEgAAACQAAAASAAAAAAAAAABAAAAAAAAAAEAAABQAAAAAAAAAAAA4D8AAAAAAADgPwAAAAAAAOA/AAAAAAAA4D8AAAAAAADgPwAAAAAAAOA/AAAAAAAA4D8AAAAAAADgPwAAAAAAAOA/AAAAAAAA4D8CAAAAjAAAAAEAAAAAAAAA/wAAAKbC/wAAAAAAAAAAAAAAAAAAAAAAAAAAAAAAAAAAAAAAZAAAAAEAAABAAAAAAAAAAJz///9aAAAAAAAAAAAAAAAAAAAAAAAAAAAAAAAAAAAAAAAAAAAAAAAAAAAAAAAAAAAAAAAAAAAAAAAAAAAAAAAAAAAAAAAAAAAAAAAAAAAAFAAAADwAAAAAAAAAAAAAAEl9vAAUAAAAAQAAABQAAAAUAAAAFAAAAAEAAAAAAAAAZAAAAGQAAAAAAAAAZAAAAGQAAAAVAAAAYAAAAAAAAAAAAAAAEAAAACADAAAAAAAAAAAAAAEAAACgMgAAVgcAAKr4//8BAAAAf39/AAEAAABkAAAAAAAAABQAAABAHwAAAAAAACYAAAAAAAAAwOD//wAAAAAmAAAAZAAAABYAAABMAAAAAQAAAAAAAAAHAAAAAAAAAAEAAAAAAAAAMgAAAAAAAAAAAAAAZAAAAGQAAAAAAAAAy8vLADIAAAAAAAAAAAAAAGQAAABkAAAAAAAAABcAAAAUAAAAAAAAAAAAAAD/fwAA/38AAAAAAAAJAAAABAAAAAAAAAAMAAAAEAAAAAAAAAAAAAAAAAAAAAAAAAAeAAAAaAAAAAAAAAAAAAAAAAAAAAAAAAAAAAAAECcAABAnAAAAAAAAAAAAAAAAAAAAAAAAAAAAAAAAAAAAAAAAAAAAABQAAAAAAAAAwMD/AAAAAABkAAAAMgAAAAAAAABkAAAAAAAAAH9/fwAKAAAAHwAAAFQAAAD/AAAApsL/AAAAAAAAAAAAAAAAAAAAAAAAAAAAAAAAAAAAAAAAAAAASX28AH9/fwAAAAAAy8vLAMDA/wB/f38AAAAAAAAAAAAAAAAAAAAAAAAAAAAhAAAAGAAAABQAAAA8JgAA/BgAAA0nAADlGQAAAAAAAA=="/>
                </a:ext>
              </a:extLst>
            </p:cNvSpPr>
            <p:nvPr/>
          </p:nvSpPr>
          <p:spPr>
            <a:xfrm>
              <a:off x="6215380" y="4061460"/>
              <a:ext cx="132715" cy="14795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>
              <a:outerShdw blurRad="12700" dist="0" dir="0">
                <a:srgbClr val="00000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1" name="OTLSHAPE_TB_00000000000000000000000000000000_TimescaleInterval1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PDR7v4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ACQAA5xYAAGsLAAA+GAAAACAAAA=="/>
                </a:ext>
              </a:extLst>
            </p:cNvSpPr>
            <p:nvPr/>
          </p:nvSpPr>
          <p:spPr>
            <a:xfrm>
              <a:off x="1503680" y="3723005"/>
              <a:ext cx="352425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2003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50" name="OTLSHAPE_TB_00000000000000000000000000000000_Separator1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C/DAAA2BYAAL8MAABNGAAAAAAAAA=="/>
                </a:ext>
              </a:extLst>
            </p:cNvSpPr>
            <p:nvPr/>
          </p:nvSpPr>
          <p:spPr>
            <a:xfrm>
              <a:off x="2072005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49" name="OTLSHAPE_TB_00000000000000000000000000000000_TimescaleInterval2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zDQAA5xYAAF8PAAA+GAAAACAAAA=="/>
                </a:ext>
              </a:extLst>
            </p:cNvSpPr>
            <p:nvPr/>
          </p:nvSpPr>
          <p:spPr>
            <a:xfrm>
              <a:off x="2145665" y="3723005"/>
              <a:ext cx="353060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2005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48" name="OTLSHAPE_TB_00000000000000000000000000000000_Separator2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VudC4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CaEAAA2BYAAJoQAABNGAAAAAAAAA=="/>
                </a:ext>
              </a:extLst>
            </p:cNvSpPr>
            <p:nvPr/>
          </p:nvSpPr>
          <p:spPr>
            <a:xfrm>
              <a:off x="2698750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47" name="OTLSHAPE_TB_00000000000000000000000000000000_TimescaleInterval3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LeaMgM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kEQAA5xYAAFATAAA+GAAAACAAAA=="/>
                </a:ext>
              </a:extLst>
            </p:cNvSpPr>
            <p:nvPr/>
          </p:nvSpPr>
          <p:spPr>
            <a:xfrm>
              <a:off x="2786380" y="3723005"/>
              <a:ext cx="353060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2007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46" name="OTLSHAPE_TB_00000000000000000000000000000000_Separator3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VzZW4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CkFAAA2BYAAKQUAABNGAAAAAAAAA=="/>
                </a:ext>
              </a:extLst>
            </p:cNvSpPr>
            <p:nvPr/>
          </p:nvSpPr>
          <p:spPr>
            <a:xfrm>
              <a:off x="3355340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45" name="OTLSHAPE_TB_00000000000000000000000000000000_TimescaleInterval4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M7BgsE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YFQAA5xYAAEMXAAA+GAAAACAAAA=="/>
                </a:ext>
              </a:extLst>
            </p:cNvSpPr>
            <p:nvPr/>
          </p:nvSpPr>
          <p:spPr>
            <a:xfrm>
              <a:off x="3429000" y="3723005"/>
              <a:ext cx="352425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2009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44" name="OTLSHAPE_TB_00000000000000000000000000000000_Separator4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50YXQ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CVGAAA2BYAAJUYAABNGAAAAAAAAA=="/>
                </a:ext>
              </a:extLst>
            </p:cNvSpPr>
            <p:nvPr/>
          </p:nvSpPr>
          <p:spPr>
            <a:xfrm>
              <a:off x="3996055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43" name="OTLSHAPE_TB_00000000000000000000000000000000_TimescaleInterval5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JGQAA5xYAADUbAAA+GAAAACAAAA=="/>
                </a:ext>
              </a:extLst>
            </p:cNvSpPr>
            <p:nvPr/>
          </p:nvSpPr>
          <p:spPr>
            <a:xfrm>
              <a:off x="4069715" y="3723005"/>
              <a:ext cx="353060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2011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42" name="OTLSHAPE_TB_00000000000000000000000000000000_Separator5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HZuZC4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CJHAAA2BYAAIkcAABNGAAAAAAAAA=="/>
                </a:ext>
              </a:extLst>
            </p:cNvSpPr>
            <p:nvPr/>
          </p:nvSpPr>
          <p:spPr>
            <a:xfrm>
              <a:off x="4638675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41" name="OTLSHAPE_TB_00000000000000000000000000000000_TimescaleInterval6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9HAAA5xYAACgfAAA+GAAAACAAAA=="/>
                </a:ext>
              </a:extLst>
            </p:cNvSpPr>
            <p:nvPr/>
          </p:nvSpPr>
          <p:spPr>
            <a:xfrm>
              <a:off x="4712335" y="3723005"/>
              <a:ext cx="352425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2013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40" name="OTLSHAPE_TB_00000000000000000000000000000000_Separator6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E5hbWU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B6IAAA2BYAAHogAABNGAAAAAAAAA=="/>
                </a:ext>
              </a:extLst>
            </p:cNvSpPr>
            <p:nvPr/>
          </p:nvSpPr>
          <p:spPr>
            <a:xfrm>
              <a:off x="5279390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39" name="OTLSHAPE_TB_00000000000000000000000000000000_TimescaleInterval7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uIAAA5xYAABkjAAA+GAAAACAAAA=="/>
                </a:ext>
              </a:extLst>
            </p:cNvSpPr>
            <p:nvPr/>
          </p:nvSpPr>
          <p:spPr>
            <a:xfrm>
              <a:off x="5353050" y="3723005"/>
              <a:ext cx="352425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2015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38" name="OTLSHAPE_TB_00000000000000000000000000000000_Separator7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5kLm8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BtJAAA2BYAAG0kAABNGAAAAAAAAA=="/>
                </a:ext>
              </a:extLst>
            </p:cNvSpPr>
            <p:nvPr/>
          </p:nvSpPr>
          <p:spPr>
            <a:xfrm>
              <a:off x="5921375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37" name="OTLSHAPE_TB_00000000000000000000000000000000_TimescaleInterval8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hJAAA5xYAAA0nAAA+GAAAACAAAA=="/>
                </a:ext>
              </a:extLst>
            </p:cNvSpPr>
            <p:nvPr/>
          </p:nvSpPr>
          <p:spPr>
            <a:xfrm>
              <a:off x="5995035" y="3723005"/>
              <a:ext cx="353060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2017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36" name="OTLSHAPE_TB_00000000000000000000000000000000_Separator8"/>
            <p:cNvSpPr>
              <a:extLst>
                <a:ext uri="smNativeData">
                  <pr:smNativeData xmlns:pr="smNativeData" val="SMDATA_12_80z8Wh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AoAAAAAQAAACMAAAAjAAAAIwAAAAE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FnMTYMAAAAEAAAAAAAAAAAAAAAAAAAAAAAAAAeAAAAaAAAAAAAAAAAAAAAAAAAAAAAAAAAAAAAECcAABAnAAAAAAAAAAAAAAAAAAAAAAAAAAAAAAAAAABHAAAAAAAAAD8AAAAAAAAAwMD/AAAAAABkAAAAMgAAAAAAAABkAAAAAAAAAH9/fwAKAAAAHwAAAFQAAAD///8A////AQAAAAAAAAAAAAAAAAAAAAAAAAAAAAAAAAAAAAAAAAAA////AH9/fwDu7OEDzMzMAMDA/wB/f38AAAAAAAAAAAAAAAAAAAAAAAAAAAAhAAAAGAAAABQAAABgKAAA2BYAAGAoAABNGAAAAAAAAA=="/>
                </a:ext>
              </a:extLst>
            </p:cNvSpPr>
            <p:nvPr/>
          </p:nvSpPr>
          <p:spPr>
            <a:xfrm>
              <a:off x="6563360" y="3713480"/>
              <a:ext cx="0" cy="236855"/>
            </a:xfrm>
            <a:prstGeom prst="line">
              <a:avLst/>
            </a:prstGeom>
            <a:noFill/>
            <a:ln w="25400" cap="flat" cmpd="sng" algn="ctr">
              <a:solidFill>
                <a:srgbClr val="FFFFFF">
                  <a:alpha val="29000"/>
                </a:srgbClr>
              </a:solidFill>
              <a:prstDash val="solid"/>
              <a:headEnd type="none" w="med" len="med"/>
              <a:tailEnd type="none" w="med" len="med"/>
            </a:ln>
            <a:effectLst/>
          </p:spPr>
        </p:sp>
        <p:sp>
          <p:nvSpPr>
            <p:cNvPr id="35" name="OTLSHAPE_TB_00000000000000000000000000000000_TimescaleInterval9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TKAAA5xYAAP4qAAA+GAAAACAAAA=="/>
                </a:ext>
              </a:extLst>
            </p:cNvSpPr>
            <p:nvPr/>
          </p:nvSpPr>
          <p:spPr>
            <a:xfrm>
              <a:off x="6636385" y="3723005"/>
              <a:ext cx="352425" cy="21780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200">
                  <a:solidFill>
                    <a:srgbClr val="FFFFFF"/>
                  </a:solidFill>
                </a:rPr>
                <a:t>2019</a:t>
              </a:r>
              <a:endParaRPr sz="1200">
                <a:solidFill>
                  <a:srgbClr val="FFFFFF"/>
                </a:solidFill>
              </a:endParaRPr>
            </a:p>
          </p:txBody>
        </p:sp>
        <p:sp>
          <p:nvSpPr>
            <p:cNvPr id="34" name="OTLSHAPE_M_3ebae84b6a0844e38eaee18709947079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yDwAA+w4AAPsUAAA0EAAAACAAAA=="/>
                </a:ext>
              </a:extLst>
            </p:cNvSpPr>
            <p:nvPr/>
          </p:nvSpPr>
          <p:spPr>
            <a:xfrm>
              <a:off x="2470150" y="2435225"/>
              <a:ext cx="940435" cy="198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4445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100" b="1" i="0" u="none" strike="noStrike" kern="1" spc="0" baseline="0">
                  <a:solidFill>
                    <a:srgbClr val="000000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t>Start Test eGK</a:t>
              </a:r>
            </a:p>
          </p:txBody>
        </p:sp>
        <p:sp>
          <p:nvSpPr>
            <p:cNvPr id="33" name="OTLSHAPE_M_3ebae84b6a0844e38eaee18709947079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yDwAATRAAAKQUAABnEQAAACAAAA=="/>
                </a:ext>
              </a:extLst>
            </p:cNvSpPr>
            <p:nvPr/>
          </p:nvSpPr>
          <p:spPr>
            <a:xfrm>
              <a:off x="2470150" y="2649855"/>
              <a:ext cx="885190" cy="17907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000" b="0" i="0" u="none" strike="noStrike" kern="1" spc="0" baseline="0">
                  <a:solidFill>
                    <a:srgbClr val="1F497E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t>6/2005</a:t>
              </a:r>
            </a:p>
          </p:txBody>
        </p:sp>
        <p:sp>
          <p:nvSpPr>
            <p:cNvPr id="32" name="OTLSHAPE_M_3ebae84b6a0844e38eaee18709947079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T4G9D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T4G9DAEAAABkAAAAAAAAABQAAABD4f//AAAAACYAAAAAAAAAvR4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psL/AAAAAAAAAAAAAAAAAAAAAAAAAAAAAAAAAAAAAAAAAAAASX28AE+BvQXu7OEDzMzMAMDA/wB/f38AAAAAAAAAAAAAAAAAAAAAAAAAAAAhAAAAGAAAABQAAADMDQAAyA8AAPgOAAD4EAAAAAAAAA=="/>
                </a:ext>
              </a:extLst>
            </p:cNvSpPr>
            <p:nvPr/>
          </p:nvSpPr>
          <p:spPr>
            <a:xfrm rot="16200000">
              <a:off x="2241550" y="2566670"/>
              <a:ext cx="193040" cy="190500"/>
            </a:xfrm>
            <a:prstGeom prst="flowChartMerg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31" name="OTLSHAPE_M_fe05b2fd63af438499f2a9bdf1b265e6_Title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aEAAAOxIAADMbAAB0EwAAAAAAAA=="/>
                </a:ext>
              </a:extLst>
            </p:cNvSpPr>
            <p:nvPr/>
          </p:nvSpPr>
          <p:spPr>
            <a:xfrm>
              <a:off x="2658110" y="2963545"/>
              <a:ext cx="1763395" cy="198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Geplanter Rollout der eGK</a:t>
              </a:r>
              <a:endParaRPr sz="1100" b="1">
                <a:solidFill>
                  <a:srgbClr val="000000"/>
                </a:solidFill>
              </a:endParaRPr>
            </a:p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30" name="OTLSHAPE_M_fe05b2fd63af438499f2a9bdf1b265e6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aEAAAixMAAOETAACoFAAAACAAAA=="/>
                </a:ext>
              </a:extLst>
            </p:cNvSpPr>
            <p:nvPr/>
          </p:nvSpPr>
          <p:spPr>
            <a:xfrm>
              <a:off x="2658110" y="3176905"/>
              <a:ext cx="573405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1/2006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29" name="OTLSHAPE_M_fe05b2fd63af438499f2a9bdf1b265e6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VY7V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CPAIcMAAAAEAAAAAAAAAAAAAAAAAAAAAAAAAAeAAAAaAAAAAAAAAAAAAAAAAAAAAAAAAAAAAAAECcAABAnAAAAAAAAAAAAAAAAAAAAAAAAAAAAAAAAAAAAAAAAAAAAABQAAAAAAAAAwMD/AAAAAABkAAAAMgAAAAAAAABkAAAAAAAAAH9/fwAKAAAAHwAAAFQAAABVjtUApsL/AAAAAAAAAAAAAAAAAAAAAAAAAAAAAAAAAAAAAAAAAAAASX28AAAAAADu7OEDzMzMAMDA/wB/f38AAAAAAAAAAAAAAAAAAAAAAAAAAAAhAAAAGAAAABQAAADzDgAACBMAACAQAAA4FAAAAAAAAA=="/>
                </a:ext>
              </a:extLst>
            </p:cNvSpPr>
            <p:nvPr/>
          </p:nvSpPr>
          <p:spPr>
            <a:xfrm rot="16200000">
              <a:off x="2429510" y="3094355"/>
              <a:ext cx="193040" cy="191135"/>
            </a:xfrm>
            <a:prstGeom prst="flowChartMerge">
              <a:avLst/>
            </a:prstGeom>
            <a:solidFill>
              <a:srgbClr val="558ED5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8" name="OTLSHAPE_M_2ece9fc7bc8a4423be2b2adf2f6ac216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5HwAASQkAAC0sAACCCgAAACAAAA=="/>
                </a:ext>
              </a:extLst>
            </p:cNvSpPr>
            <p:nvPr/>
          </p:nvSpPr>
          <p:spPr>
            <a:xfrm>
              <a:off x="5197475" y="1509395"/>
              <a:ext cx="1983740" cy="198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Neue Ausschreibung Gematik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27" name="OTLSHAPE_M_2ece9fc7bc8a4423be2b2adf2f6ac216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RIAAAmQoAAAskAAC3CwAAACAAAA=="/>
                </a:ext>
              </a:extLst>
            </p:cNvSpPr>
            <p:nvPr/>
          </p:nvSpPr>
          <p:spPr>
            <a:xfrm>
              <a:off x="5212715" y="1722755"/>
              <a:ext cx="646430" cy="18161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12/2013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26" name="OTLSHAPE_M_2ece9fc7bc8a4423be2b2adf2f6ac216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T4G9D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T4G9DAEAAABkAAAAAAAAABQAAABD4f//AAAAACYAAAAAAAAAvR4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psL/AAAAAAAAAAAAAAAAAAAAAAAAAAAAAAAAAAAAAAAAAAAASX28AE+BvQXu7OEDzMzMAMDA/wB/f38AAAAAAAAAAAAAAAAAAAAAAAAAAAAhAAAAGAAAABQAAACRHgAAFwoAAL8fAABGCwAAAAAAAA=="/>
                </a:ext>
              </a:extLst>
            </p:cNvSpPr>
            <p:nvPr/>
          </p:nvSpPr>
          <p:spPr>
            <a:xfrm rot="16200000">
              <a:off x="4968875" y="1640205"/>
              <a:ext cx="192405" cy="191770"/>
            </a:xfrm>
            <a:prstGeom prst="flowChartMerg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5" name="OTLSHAPE_M_86bd0dd7d0624f889a16c644e85dd76f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VJQAAiQwAAAc1AAD7DgAAACAAAA=="/>
                </a:ext>
              </a:extLst>
            </p:cNvSpPr>
            <p:nvPr/>
          </p:nvSpPr>
          <p:spPr>
            <a:xfrm>
              <a:off x="6149975" y="2037715"/>
              <a:ext cx="2470150" cy="39751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Start Erprobung eGK mit 2 Jahren Verzögerung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24" name="OTLSHAPE_M_86bd0dd7d0624f889a16c644e85dd76f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VJQAAEg8AAEQqAAAvEAAAACAAAA=="/>
                </a:ext>
              </a:extLst>
            </p:cNvSpPr>
            <p:nvPr/>
          </p:nvSpPr>
          <p:spPr>
            <a:xfrm>
              <a:off x="6149975" y="2449830"/>
              <a:ext cx="720725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11/2016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23" name="OTLSHAPE_M_86bd0dd7d0624f889a16c644e85dd76f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H0l9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fSX0ApsL/AAAAAAAAAAAAAAAAAAAAAAAAAAAAAAAAAAAAAAAAAAAASX28AAAAAADu7OEDzMzMAMDA/wB/f38AAAAAAAAAAAAAAAAAAAAAAAAAAAAhAAAAGAAAABQAAABuJAAA8w0AAJslAAAiDwAAAAAAAA=="/>
                </a:ext>
              </a:extLst>
            </p:cNvSpPr>
            <p:nvPr/>
          </p:nvSpPr>
          <p:spPr>
            <a:xfrm rot="16200000">
              <a:off x="5921375" y="2268220"/>
              <a:ext cx="192405" cy="191135"/>
            </a:xfrm>
            <a:prstGeom prst="flowChartMerge">
              <a:avLst/>
            </a:prstGeom>
            <a:solidFill>
              <a:srgbClr val="1F497D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22" name="OTLSHAPE_M_9d8b853f0fe146af8a020bf0e2d78d5d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DKQAAAREAAMkwAAB0EwAAACAAAA=="/>
                </a:ext>
              </a:extLst>
            </p:cNvSpPr>
            <p:nvPr/>
          </p:nvSpPr>
          <p:spPr>
            <a:xfrm>
              <a:off x="6666865" y="2764155"/>
              <a:ext cx="1263650" cy="39814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Flächendeckender Rollout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21" name="OTLSHAPE_M_9d8b853f0fe146af8a020bf0e2d78d5d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Nw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DKQAAixMAAIksAACoFAAAACAAAA=="/>
                </a:ext>
              </a:extLst>
            </p:cNvSpPr>
            <p:nvPr/>
          </p:nvSpPr>
          <p:spPr>
            <a:xfrm>
              <a:off x="6666865" y="3176905"/>
              <a:ext cx="572770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7/2018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20" name="OTLSHAPE_M_9d8b853f0fe146af8a020bf0e2d78d5d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H0l9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AfSX0ApsL/AAAAAAAAAAAAAAAAAAAAAAAAAAAAAAAAAAAAAAAAAAAASX28AAAAAADu7OEDzMzMAMDA/wB/f38AAAAAAAAAAAAAAAAAAAAAAAAAAAAhAAAAGAAAABQAAACcJwAAbBIAAMkoAACbEwAAAAAAAA=="/>
                </a:ext>
              </a:extLst>
            </p:cNvSpPr>
            <p:nvPr/>
          </p:nvSpPr>
          <p:spPr>
            <a:xfrm rot="16200000">
              <a:off x="6438265" y="2995295"/>
              <a:ext cx="192405" cy="191135"/>
            </a:xfrm>
            <a:prstGeom prst="flowChartMerge">
              <a:avLst/>
            </a:prstGeom>
            <a:solidFill>
              <a:srgbClr val="1F497D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9" name="OTLSHAPE_M_791f145e8c0d47d59220a9402e5587d0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/DAAAMiAAALwVAABrIQAAACAAAA=="/>
                </a:ext>
              </a:extLst>
            </p:cNvSpPr>
            <p:nvPr/>
          </p:nvSpPr>
          <p:spPr>
            <a:xfrm>
              <a:off x="1990725" y="5233670"/>
              <a:ext cx="1542415" cy="198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Ulla Schmidt Beschluss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18" name="OTLSHAPE_M_791f145e8c0d47d59220a9402e5587d0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Mn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/DAAA/R4AADkQAAAbIAAAACAAAA=="/>
                </a:ext>
              </a:extLst>
            </p:cNvSpPr>
            <p:nvPr/>
          </p:nvSpPr>
          <p:spPr>
            <a:xfrm>
              <a:off x="1990725" y="5037455"/>
              <a:ext cx="646430" cy="18161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12/2003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17" name="OTLSHAPE_M_791f145e8c0d47d59220a9402e5587d0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AHK8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AAcrwApsL/AAAAAAAAAAAAAAAAAAAAAAAAAAAAAAAAAAAAAAAAAAAASX28AAAAAADu7OEDzMzMAMDA/wB/f38AAAAAAAAAAAAAAAAAAAAAAAAAAAAhAAAAGAAAABQAAADYCgAAbh8AAAQMAACeIAAAAAAAAA=="/>
                </a:ext>
              </a:extLst>
            </p:cNvSpPr>
            <p:nvPr/>
          </p:nvSpPr>
          <p:spPr>
            <a:xfrm rot="16200000">
              <a:off x="1761490" y="5110480"/>
              <a:ext cx="193040" cy="190500"/>
            </a:xfrm>
            <a:prstGeom prst="flowChartMerge">
              <a:avLst/>
            </a:prstGeom>
            <a:solidFill>
              <a:srgbClr val="0072BC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6" name="OTLSHAPE_M_9a46e57f43e944f9ab313f60816c9d11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eEgAA8hwAAEkgAAAsHgAAACAAAA=="/>
                </a:ext>
              </a:extLst>
            </p:cNvSpPr>
            <p:nvPr/>
          </p:nvSpPr>
          <p:spPr>
            <a:xfrm>
              <a:off x="2985770" y="4705350"/>
              <a:ext cx="2262505" cy="19939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Steve Jobs stellt das 1. iPhone vor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15" name="OTLSHAPE_M_9a46e57f43e944f9ab313f60816c9d11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eEgAAvhsAAOQVAADbHAAAACAAAA=="/>
                </a:ext>
              </a:extLst>
            </p:cNvSpPr>
            <p:nvPr/>
          </p:nvSpPr>
          <p:spPr>
            <a:xfrm>
              <a:off x="2985770" y="4509770"/>
              <a:ext cx="572770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1/2007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14" name="OTLSHAPE_M_9a46e57f43e944f9ab313f60816c9d11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/wAA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EBAQEMAAAAEAAAAAAAAAAAAAAAAAAAAAAAAAAeAAAAaAAAAAAAAAAAAAAAAAAAAAAAAAAAAAAAECcAABAnAAAAAAAAAAAAAAAAAAAAAAAAAAAAAAAAAAAAAAAAAAAAABQAAAAAAAAAwMD/AAAAAABkAAAAMgAAAAAAAABkAAAAAAAAAH9/fwAKAAAAHwAAAFQAAAD/AAAApsL/AAAAAAAAAAAAAAAAAAAAAAAAAAAAAAAAAAAAAAAAAAAASX28AAAAAADu7OEDzMzMAMDA/wB/f38AAAAAAAAAAAAAAAAAAAAAAAAAAAAhAAAAGAAAABQAAAD3EAAALhwAACQSAABeHQAAAAAAAA=="/>
                </a:ext>
              </a:extLst>
            </p:cNvSpPr>
            <p:nvPr/>
          </p:nvSpPr>
          <p:spPr>
            <a:xfrm rot="16200000">
              <a:off x="2757170" y="4581525"/>
              <a:ext cx="193040" cy="191135"/>
            </a:xfrm>
            <a:prstGeom prst="flowChartMerg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3" name="OTLSHAPE_M_25db212750fc4b85b4691f61a266bcac_Title"/>
            <p:cNvSpPr>
              <a:extLst>
                <a:ext uri="smNativeData">
                  <pr:smNativeData xmlns:pr="smNativeData" val="SMDATA_12_80z8WhMAAAAlAAAAZAAAAA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EGAAAoyQAAAgkAADcJQAAAAAAAA=="/>
                </a:ext>
              </a:extLst>
            </p:cNvSpPr>
            <p:nvPr/>
          </p:nvSpPr>
          <p:spPr>
            <a:xfrm>
              <a:off x="3903980" y="5955665"/>
              <a:ext cx="1953260" cy="19875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Philipp Rösler stoppt die eGK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12" name="OTLSHAPE_M_25db212750fc4b85b4691f61a266bcac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KP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EGAAAbiMAAHIcAACMJAAAACAAAA=="/>
                </a:ext>
              </a:extLst>
            </p:cNvSpPr>
            <p:nvPr/>
          </p:nvSpPr>
          <p:spPr>
            <a:xfrm>
              <a:off x="3903980" y="5759450"/>
              <a:ext cx="720090" cy="18161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11/19/2009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11" name="OTLSHAPE_M_25db212750fc4b85b4691f61a266bcac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T4G9D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T4G9DAEAAABkAAAAAAAAABQAAABD4f//AAAAACYAAAAAAAAAvR4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psL/AAAAAAAAAAAAAAAAAAAAAAAAAAAAAAAAAAAAAAAAAAAASX28AE+BvQXu7OEDzMzMAMDA/wB/f38AAAAAAAAAAAAAAAAAAAAAAAAAAAAhAAAAGAAAABQAAACcFgAA3yMAAMkXAAAOJQAAAAAAAA=="/>
                </a:ext>
              </a:extLst>
            </p:cNvSpPr>
            <p:nvPr/>
          </p:nvSpPr>
          <p:spPr>
            <a:xfrm rot="16200000">
              <a:off x="3674745" y="5831840"/>
              <a:ext cx="192405" cy="191135"/>
            </a:xfrm>
            <a:prstGeom prst="flowChartMerg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0" name="OTLSHAPE_M_acf5df7bab2a4d7db0c667849d115ec8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Ej//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oJQAAKiAAACYyAACcIgAAACAAAA=="/>
                </a:ext>
              </a:extLst>
            </p:cNvSpPr>
            <p:nvPr/>
          </p:nvSpPr>
          <p:spPr>
            <a:xfrm>
              <a:off x="6080760" y="5228590"/>
              <a:ext cx="2071370" cy="397510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Mehr als 100.000 Gesundheits Apps verfügbar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9" name="OTLSHAPE_M_acf5df7bab2a4d7db0c667849d115ec8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Ki5yf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oJQAA9h4AAO8oAAATIAAAACAAAA=="/>
                </a:ext>
              </a:extLst>
            </p:cNvSpPr>
            <p:nvPr/>
          </p:nvSpPr>
          <p:spPr>
            <a:xfrm>
              <a:off x="6080760" y="5033010"/>
              <a:ext cx="573405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9/2016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8" name="OTLSHAPE_M_acf5df7bab2a4d7db0c667849d115ec8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/wAAA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AAAAAAEAAABkAAAAAAAAABQAAABD4f//AAAAACYAAAAAAAAAvR4AAAAAAAAmAAAAZAAAABYAAABMAAAAAAAAAAAAAAAEAAAAAAAAAAEAAADu7OE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AAAApsL/AAAAAAAAAAAAAAAAAAAAAAAAAAAAAAAAAAAAAAAAAAAASX28AAAAAADu7OEDzMzMAMDA/wB/f38AAAAAAAAAAAAAAAAAAAAAAAAAAAAhAAAAGAAAABQAAAABJAAAAyAAAC4lAAAyIQAAAAAAAA=="/>
                </a:ext>
              </a:extLst>
            </p:cNvSpPr>
            <p:nvPr/>
          </p:nvSpPr>
          <p:spPr>
            <a:xfrm rot="16200000">
              <a:off x="5852160" y="5204460"/>
              <a:ext cx="192405" cy="191135"/>
            </a:xfrm>
            <a:prstGeom prst="flowChartMerg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" name="OTLSHAPE_M_c1f8775ce6944b00bf83403cf7ba4dc1_Titl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BM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JJwAAsRsAABIxAAAkHgAAACAAAA=="/>
                </a:ext>
              </a:extLst>
            </p:cNvSpPr>
            <p:nvPr/>
          </p:nvSpPr>
          <p:spPr>
            <a:xfrm>
              <a:off x="6345555" y="4501515"/>
              <a:ext cx="1631315" cy="39814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100" b="1">
                  <a:solidFill>
                    <a:srgbClr val="000000"/>
                  </a:solidFill>
                </a:rPr>
                <a:t>Geplanter Start Rollout  eGK</a:t>
              </a:r>
              <a:endParaRPr sz="1100" b="1">
                <a:solidFill>
                  <a:srgbClr val="000000"/>
                </a:solidFill>
              </a:endParaRPr>
            </a:p>
          </p:txBody>
        </p:sp>
        <p:sp>
          <p:nvSpPr>
            <p:cNvPr id="6" name="OTLSHAPE_M_c1f8775ce6944b00bf83403cf7ba4dc1_Date"/>
            <p:cNvSpPr>
              <a:extLst>
                <a:ext uri="smNativeData">
                  <pr:smNativeData xmlns:pr="smNativeData" val="SMDATA_12_80z8WhMAAAAlAAAAZAAAAE0AAAAAAAAAAAAAAAAAAAAAA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CRs8/8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JJwAAfRoAAJAqAACaGwAAACAAAA=="/>
                </a:ext>
              </a:extLst>
            </p:cNvSpPr>
            <p:nvPr/>
          </p:nvSpPr>
          <p:spPr>
            <a:xfrm>
              <a:off x="6345555" y="4305935"/>
              <a:ext cx="573405" cy="180975"/>
            </a:xfrm>
            <a:prstGeom prst="rect">
              <a:avLst/>
            </a:prstGeom>
            <a:noFill/>
            <a:ln w="1016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chemeClr val="tx1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  <a:r>
                <a:rPr sz="1000">
                  <a:solidFill>
                    <a:srgbClr val="1F497E"/>
                  </a:solidFill>
                </a:rPr>
                <a:t>7/2017</a:t>
              </a:r>
              <a:endParaRPr sz="1000">
                <a:solidFill>
                  <a:srgbClr val="1F497E"/>
                </a:solidFill>
              </a:endParaRPr>
            </a:p>
          </p:txBody>
        </p:sp>
        <p:sp>
          <p:nvSpPr>
            <p:cNvPr id="5" name="OTLSHAPE_M_c1f8775ce6944b00bf83403cf7ba4dc1_Shape"/>
            <p:cNvSpPr>
              <a:extLst>
                <a:ext uri="smNativeData">
                  <pr:smNativeData xmlns:pr="smNativeData" val="SMDATA_12_80z8WhMAAAAlAAAAQQEAAA0AAAAAkAAAAEgAAACQAAAASAAAAAAAAAABAAAAAAAAAAEAAABQAAAAAAAAAAAA4D8AAAAAAADgPwAAAAAAAOA/AAAAAAAA4D8AAAAAAADgPwAAAAAAAOA/AAAAAAAA4D8AAAAAAADgPwAAAAAAAOA/AAAAAAAA4D8CAAAAjAAAAAEAAAAAAAAAT4G9DKbC/wAAAAAAAAAAAAAAAAAAAAAAAAAAAAAAAAAAAAAAZAAAAAEAAABAAAAAAAAAAJz///9aAAAAAAAAAAAAAAAAAAAAAAAAAAAAAAAAAAAAAAAAAAAAAAAAAAAAAAAAAAAAAAAAAAAAAAAAAAAAAAAAAAAAAAAAAAAAAAAAAAAAFAAAADwAAAAAAAAAAAAAAEl9vAAUAAAAAQAAABQAAAAUAAAAFAAAAAEAAAAAAAAAZAAAAGQAAAAAAAAAZAAAAGQAAAAVAAAAYAAAAAEAAAAAAAAAAAAAAAAAAAAAAAAAAAAAAAAAAABdNwAAAAAAAAAAAAABAAAAT4G9DAEAAABkAAAAAAAAABQAAABD4f//AAAAACYAAAAAAAAAvR4AAA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psL/AAAAAAAAAAAAAAAAAAAAAAAAAAAAAAAAAAAAAAAAAAAASX28AE+BvQXu7OEDzMzMAMDA/wB/f38AAAAAAAAAAAAAAAAAAAAAAAAAAAAhAAAAGAAAABQAAACjJQAAihsAANAmAAC5HAAAAAAAAA=="/>
                </a:ext>
              </a:extLst>
            </p:cNvSpPr>
            <p:nvPr/>
          </p:nvSpPr>
          <p:spPr>
            <a:xfrm rot="16200000">
              <a:off x="6117590" y="4477385"/>
              <a:ext cx="192405" cy="191135"/>
            </a:xfrm>
            <a:prstGeom prst="flowChartMerg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headEnd type="none" w="med" len="med"/>
              <a:tailEnd type="none" w="med" len="med"/>
            </a:ln>
            <a:effectLst/>
            <a:scene3d>
              <a:camera prst="legacyObliqueFront"/>
              <a:lightRig rig="legacyFlat3" dir="t"/>
            </a:scene3d>
            <a:sp3d prstMaterial="legacyMatte"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  <p:sp>
        <p:nvSpPr>
          <p:cNvPr id="68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9" name="Textbox2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5</a:t>
            </a:r>
          </a:p>
        </p:txBody>
      </p:sp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2"/>
          <p:cNvSpPr>
            <a:spLocks noGrp="1" noChangeArrowheads="1"/>
            <a:extLst>
              <a:ext uri="smNativeData">
                <pr:smNativeData xmlns:pr="smNativeData" val="SMDATA_12_80z8WhMAAAAlAAAAZAAAAA0AAAAAAAAAAAAAAAAAAAAAA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mVGEMAAAAEAAAAAAAAAAAAAAAAAAAAAAAAAAeAAAAaAAAAAAAAAAAAAAAAAAAAAAAAAAAAAAAECcAABAnAAAAAAAAAAAAAAAAAAAAAAAAAAAAAAAAAAAAAAAAAAAAABQAAAAAAAAAwMD/AAAAAABkAAAAMgAAAAAAAABkAAAAAAAAAH9/fwAKAAAAHwAAAFQAAAD///8B////AQAAAAAAAAAAAAAAAAAAAAAAAAAAAAAAAAAAAAAAAAAAAAAAAn9/fwDu7OEDzMzMAMDA/wB/f38AAAAAAAAAAAAAAAAAAAAAAAAAAAAhAAAAGAAAABQAAAABAAAACxoAAEA4AACqIAAAEAAAAA=="/>
              </a:ext>
            </a:extLst>
          </p:cNvSpPr>
          <p:nvPr>
            <p:ph type="body" idx="1"/>
          </p:nvPr>
        </p:nvSpPr>
        <p:spPr>
          <a:xfrm>
            <a:off x="635" y="4233545"/>
            <a:ext cx="9143365" cy="107632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>
            <a:prstTxWarp prst="textNoShape">
              <a:avLst/>
            </a:prstTxWarp>
          </a:bodyPr>
          <a:lstStyle/>
          <a:p>
            <a:pPr marL="0" marR="0" indent="0" algn="ctr"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310" b="0" i="0" u="none" strike="noStrike" kern="1" spc="0" baseline="0">
                <a:solidFill>
                  <a:srgbClr val="1E325F"/>
                </a:solidFill>
                <a:latin typeface="Arial Black" pitchFamily="2" charset="0"/>
                <a:ea typeface="Arial Black" pitchFamily="2" charset="0"/>
                <a:cs typeface="Arial Black" pitchFamily="2" charset="0"/>
              </a:defRPr>
            </a:pPr>
            <a:r>
              <a:t>                24,50 € pro Versicherten </a:t>
            </a:r>
          </a:p>
          <a:p>
            <a:pPr marL="0" marR="0" indent="0" algn="ctr" defTabSz="4572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310" b="0" i="0" u="none" strike="noStrike" kern="1" spc="0" baseline="0">
                <a:solidFill>
                  <a:srgbClr val="1E325F"/>
                </a:solidFill>
                <a:latin typeface="Arial Black" pitchFamily="2" charset="0"/>
                <a:ea typeface="Arial Black" pitchFamily="2" charset="0"/>
                <a:cs typeface="Arial Black" pitchFamily="2" charset="0"/>
              </a:defRPr>
            </a:pPr>
            <a:r>
              <a:t>8.500,00 € pro Praxis </a:t>
            </a:r>
          </a:p>
        </p:txBody>
      </p:sp>
      <p:pic>
        <p:nvPicPr>
          <p:cNvPr id="3" name="Grafik 4">
            <a:hlinkClick r:id="rId2"/>
          </p:cNvPr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AAAAAFoEAABAOAAAfBoAAB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0" y="707390"/>
            <a:ext cx="9144000" cy="359791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6</a:t>
            </a:r>
          </a:p>
        </p:txBody>
      </p:sp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GAQAAAA4AAAAAAABkAAAAZAAAAAAAAAAjAAAABAAAAGQAAAAXAAAAFAAAAAAAAAAAAAAA/38AAP9/AAAAAAAACQAAAAQAAAAC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hgIAAA0KAADyJgAArBsAABAAAAA="/>
              </a:ext>
            </a:extLst>
          </p:cNvPicPr>
          <p:nvPr/>
        </p:nvPicPr>
        <p:blipFill>
          <a:blip xmlns:r="http://schemas.openxmlformats.org/officeDocument/2006/relationships" r:embed="rId2"/>
          <a:srcRect l="0" t="0" r="2620" b="35840"/>
          <a:stretch>
            <a:fillRect/>
          </a:stretch>
        </p:blipFill>
        <p:spPr>
          <a:xfrm>
            <a:off x="410210" y="1633855"/>
            <a:ext cx="5920740" cy="286448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pic>
        <p:nvPicPr>
          <p:cNvPr id="3" name="Grafik 3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AcAAAA4AAAAAAAAAAAAAAAAAAAA////AAAAAAAAAAAAcAI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AP///wEAAAAAAAAAAAAAAAAAAAAAAAAAAAAAAAAAAAAAAAAAAAAAAAB/f38A7uzhA8zMzADAwP8Af39/AAAAAAAAAAAAAAAAAP///wAAAAAAIQAAABgAAAAUAAAA8iYAAFEKAABINAAA3BIAABAAAAA="/>
              </a:ext>
            </a:extLst>
          </p:cNvPicPr>
          <p:nvPr/>
        </p:nvPicPr>
        <p:blipFill>
          <a:blip xmlns:r="http://schemas.openxmlformats.org/officeDocument/2006/relationships" r:embed="rId3"/>
          <a:srcRect l="6240" t="0" r="0" b="0"/>
          <a:stretch>
            <a:fillRect/>
          </a:stretch>
        </p:blipFill>
        <p:spPr>
          <a:xfrm>
            <a:off x="6330950" y="1677035"/>
            <a:ext cx="2167890" cy="138874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4" name="Titel 5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QAgAADAQAAB8z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7853045" cy="7543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16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rPr sz="2790">
                <a:solidFill>
                  <a:srgbClr val="D7472D"/>
                </a:solidFill>
                <a:latin typeface="Quicksand Bold" pitchFamily="3" charset="0"/>
                <a:ea typeface="Quicksand Bold" pitchFamily="3" charset="0"/>
                <a:cs typeface="Quicksand Bold" pitchFamily="3" charset="0"/>
              </a:rPr>
              <a:t>Gesellschafter der Gematik</a:t>
            </a:r>
            <a:br>
              <a:rPr sz="2790">
                <a:solidFill>
                  <a:srgbClr val="D7472D"/>
                </a:solidFill>
                <a:latin typeface="Quicksand Bold" pitchFamily="3" charset="0"/>
                <a:ea typeface="Quicksand Bold" pitchFamily="3" charset="0"/>
                <a:cs typeface="Quicksand Bold" pitchFamily="3" charset="0"/>
              </a:rPr>
            </a:br>
            <a:r>
              <a:rPr sz="1170">
                <a:solidFill>
                  <a:srgbClr val="D7472D"/>
                </a:solidFill>
                <a:latin typeface="Quicksand Bold" pitchFamily="3" charset="0"/>
                <a:ea typeface="Quicksand Bold" pitchFamily="3" charset="0"/>
                <a:cs typeface="Quicksand Bold" pitchFamily="3" charset="0"/>
              </a:rPr>
              <a:t>Gesellschaft für Telematikanwendungen im Gesundheitswesen</a:t>
            </a:r>
            <a:br>
              <a:rPr sz="1170"/>
            </a:br>
            <a:endParaRPr sz="1170"/>
          </a:p>
        </p:txBody>
      </p:sp>
      <p:sp>
        <p:nvSpPr>
          <p:cNvPr id="5" name="Textfeld 6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RlZl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yJgAAeRMAAC03AABrGwAAEAAAAA=="/>
              </a:ext>
            </a:extLst>
          </p:cNvSpPr>
          <p:nvPr/>
        </p:nvSpPr>
        <p:spPr>
          <a:xfrm>
            <a:off x="6330950" y="3165475"/>
            <a:ext cx="2638425" cy="129159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rgbClr val="595959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50% der Anteile liegen beim GKV Spitzenverband</a:t>
            </a:r>
          </a:p>
        </p:txBody>
      </p:sp>
      <p:sp>
        <p:nvSpPr>
          <p:cNvPr id="6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7</a:t>
            </a:r>
          </a:p>
        </p:txBody>
      </p:sp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ChangeArrowheads="1"/>
            <a:extLst>
              <a:ext uri="smNativeData">
                <pr:smNativeData xmlns:pr="smNativeData" val="SMDATA_12_80z8WhMAAAAlAAAAZAAAAA0AAAAAAAAAAAAAAAAAAAAAA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F0YS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DQAgAADAQAACMmAACwCAAAEAAAAA=="/>
              </a:ext>
            </a:extLst>
          </p:cNvSpPr>
          <p:nvPr>
            <p:ph type="title"/>
          </p:nvPr>
        </p:nvSpPr>
        <p:spPr>
          <a:xfrm>
            <a:off x="457200" y="657860"/>
            <a:ext cx="5742305" cy="75438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b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160" b="1" i="0" u="none" strike="noStrike" kern="1" spc="0" baseline="0">
                <a:solidFill>
                  <a:srgbClr val="1E325F"/>
                </a:solidFill>
                <a:latin typeface="CorpoSDem" pitchFamily="0" charset="0"/>
                <a:ea typeface="CorpoSDem" pitchFamily="0" charset="0"/>
                <a:cs typeface="CorpoSDem" pitchFamily="0" charset="0"/>
              </a:defRPr>
            </a:pPr>
            <a:r>
              <a:rPr sz="2880">
                <a:solidFill>
                  <a:srgbClr val="3F3F3F"/>
                </a:solidFill>
              </a:rPr>
              <a:t>Kostenindikation der TI</a:t>
            </a:r>
            <a:br>
              <a:rPr sz="2880">
                <a:solidFill>
                  <a:srgbClr val="3F3F3F"/>
                </a:solidFill>
              </a:rPr>
            </a:br>
            <a:endParaRPr sz="2880">
              <a:solidFill>
                <a:srgbClr val="3F3F3F"/>
              </a:solidFill>
            </a:endParaRPr>
          </a:p>
        </p:txBody>
      </p:sp>
      <p:sp>
        <p:nvSpPr>
          <p:cNvPr id="3" name="Rechteck 6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1lPSI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DSHAAASQkAAHA1AADpDwAAECAAAA=="/>
              </a:ext>
            </a:extLst>
          </p:cNvSpPr>
          <p:nvPr/>
        </p:nvSpPr>
        <p:spPr>
          <a:xfrm>
            <a:off x="4685030" y="1509395"/>
            <a:ext cx="4001770" cy="107696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2800">
                <a:solidFill>
                  <a:srgbClr val="3F3F3F"/>
                </a:solidFill>
              </a:rPr>
              <a:t>Betriebskosten p.a.</a:t>
            </a:r>
            <a:endParaRPr sz="2800">
              <a:solidFill>
                <a:srgbClr val="3F3F3F"/>
              </a:solidFill>
            </a:endParaRP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3600">
                <a:solidFill>
                  <a:srgbClr val="3F3F3F"/>
                </a:solidFill>
              </a:rPr>
              <a:t>250 Millionen €</a:t>
            </a:r>
            <a:r>
              <a:rPr sz="3200">
                <a:solidFill>
                  <a:srgbClr val="3F3F3F"/>
                </a:solidFill>
              </a:rPr>
              <a:t> </a:t>
            </a:r>
            <a:endParaRPr sz="3200">
              <a:solidFill>
                <a:srgbClr val="3F3F3F"/>
              </a:solidFill>
            </a:endParaRPr>
          </a:p>
        </p:txBody>
      </p:sp>
      <p:sp>
        <p:nvSpPr>
          <p:cNvPr id="4" name="Rechteck 7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1sLnQ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DQAgAAyQkAAL8ZAABqEAAAECAAAA=="/>
              </a:ext>
            </a:extLst>
          </p:cNvSpPr>
          <p:nvPr/>
        </p:nvSpPr>
        <p:spPr>
          <a:xfrm>
            <a:off x="457200" y="1590675"/>
            <a:ext cx="3728085" cy="107759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2800">
                <a:solidFill>
                  <a:srgbClr val="3F3F3F"/>
                </a:solidFill>
              </a:rPr>
              <a:t>Gematik </a:t>
            </a:r>
            <a:endParaRPr sz="2800">
              <a:solidFill>
                <a:srgbClr val="3F3F3F"/>
              </a:solidFill>
            </a:endParaRP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3600">
                <a:solidFill>
                  <a:srgbClr val="3F3F3F"/>
                </a:solidFill>
              </a:rPr>
              <a:t>665 Millionen €</a:t>
            </a:r>
            <a:r>
              <a:rPr sz="3200">
                <a:solidFill>
                  <a:srgbClr val="3F3F3F"/>
                </a:solidFill>
              </a:rPr>
              <a:t> </a:t>
            </a:r>
            <a:endParaRPr sz="3200">
              <a:solidFill>
                <a:srgbClr val="3F3F3F"/>
              </a:solidFill>
            </a:endParaRPr>
          </a:p>
        </p:txBody>
      </p:sp>
      <p:sp>
        <p:nvSpPr>
          <p:cNvPr id="5" name="Rechteck 8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hlbWU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BFAwAAvxIAADQaAAD/GAAAECAAAA=="/>
              </a:ext>
            </a:extLst>
          </p:cNvSpPr>
          <p:nvPr/>
        </p:nvSpPr>
        <p:spPr>
          <a:xfrm>
            <a:off x="531495" y="3047365"/>
            <a:ext cx="3728085" cy="1016000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2400">
                <a:solidFill>
                  <a:srgbClr val="3F3F3F"/>
                </a:solidFill>
              </a:rPr>
              <a:t>Erprobung und Ausstattung</a:t>
            </a:r>
            <a:endParaRPr sz="2400">
              <a:solidFill>
                <a:srgbClr val="3F3F3F"/>
              </a:solidFill>
            </a:endParaRP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3600">
                <a:solidFill>
                  <a:srgbClr val="3F3F3F"/>
                </a:solidFill>
              </a:rPr>
              <a:t>1,7 Milliarden €</a:t>
            </a:r>
            <a:endParaRPr sz="3600">
              <a:solidFill>
                <a:srgbClr val="3F3F3F"/>
              </a:solidFill>
            </a:endParaRPr>
          </a:p>
        </p:txBody>
      </p:sp>
      <p:sp>
        <p:nvSpPr>
          <p:cNvPr id="6" name="Rechteck 9"/>
          <p:cNvSpPr>
            <a:extLst>
              <a:ext uri="smNativeData">
                <pr:smNativeData xmlns:pr="smNativeData" val="SMDATA_12_80z8Wh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QAAAAAQAAACMAAAAjAAAAIwAAAB4AAAAAAAAAZAAAAGQAAAAAAAAAZAAAAGQAAAAVAAAAYAAAAAAAAAAAAAAAEAAAACADAAAAAAAAAAAAAAEAAACgMgAAVgcAAKr4//8BAAAAf39/AAEAAABkAAAAAAAAABQAAABAHwAAAAAAACYAAAAAAAAAwOD//wAAAAAmAAAAZAAAABYAAABMAAAAAAAAAAAAAAAEAAAAAAAAAAEAAADu7OEKAAAAACgAAAAoAAAAZAAAAGQAAAAAAAAAzMzMAAAAAABQAAAAUAAAAGQAAABkAAAAAAAAABcAAAAUAAAAAAAAAAAAAAD/fwAA/38AAAAAAAAJAAAABAAAAGVudFQ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BeHQAAvxIAAPw1AADkGgAAECAAAA=="/>
              </a:ext>
            </a:extLst>
          </p:cNvSpPr>
          <p:nvPr/>
        </p:nvSpPr>
        <p:spPr>
          <a:xfrm>
            <a:off x="4773930" y="3047365"/>
            <a:ext cx="4001770" cy="1323975"/>
          </a:xfrm>
          <a:prstGeom prst="rect">
            <a:avLst/>
          </a:prstGeom>
          <a:noFill/>
          <a:ln w="1016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3600">
                <a:solidFill>
                  <a:srgbClr val="3F3F3F"/>
                </a:solidFill>
              </a:rPr>
              <a:t>Gesamt 5 Jahre</a:t>
            </a:r>
            <a:endParaRPr sz="3600">
              <a:solidFill>
                <a:srgbClr val="3F3F3F"/>
              </a:solidFill>
            </a:endParaRPr>
          </a:p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sz="4400">
                <a:solidFill>
                  <a:srgbClr val="3F3F3F"/>
                </a:solidFill>
              </a:rPr>
              <a:t>3,6 Milliarden €</a:t>
            </a:r>
            <a:endParaRPr sz="4400">
              <a:solidFill>
                <a:srgbClr val="3F3F3F"/>
              </a:solidFill>
            </a:endParaRPr>
          </a:p>
        </p:txBody>
      </p:sp>
      <p:sp>
        <p:nvSpPr>
          <p:cNvPr id="7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Textbox1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8</a:t>
            </a:r>
          </a:p>
        </p:txBody>
      </p:sp>
    </p:spTree>
  </p:cSld>
  <p:clrMapOvr>
    <a:masterClrMapping/>
  </p:clrMapOvr>
  <p:transition spd="fast" advClick="0">
    <p:extLst>
      <p:ext uri="smNativeData">
        <pr:smNativeData xmlns:pr="smNativeData" val="80z8Wg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5"/>
          <p:cNvPicPr>
            <a:picLocks noGrp="1" noChangeArrowheads="1"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SScAAH0CAADRNQAA6AcAABAAAAA="/>
              </a:ext>
            </a:extLst>
          </p:cNvPicPr>
          <p:nvPr>
            <p:ph type="obj" idx="1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6386195" y="404495"/>
            <a:ext cx="2362200" cy="88074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3" name="Textfeld 3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BAAAALScAANIqAAC5KAAAEAAAAA=="/>
              </a:ext>
            </a:extLst>
          </p:cNvSpPr>
          <p:nvPr/>
        </p:nvSpPr>
        <p:spPr>
          <a:xfrm>
            <a:off x="635" y="6368415"/>
            <a:ext cx="6960235" cy="2514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Begrüßung |</a:t>
            </a:r>
            <a:r>
              <a:rPr lang="de-de" sz="1050">
                <a:solidFill>
                  <a:srgbClr val="D7472D"/>
                </a:solidFill>
                <a:latin typeface="Quicksand Book" pitchFamily="1" charset="0"/>
                <a:ea typeface="Calibri" pitchFamily="2" charset="0"/>
                <a:cs typeface="Calibri" pitchFamily="2" charset="0"/>
              </a:rPr>
              <a:t>TI</a:t>
            </a:r>
            <a:r>
              <a:rPr lang="de-de" sz="1050">
                <a:latin typeface="Quicksand Book" pitchFamily="1" charset="0"/>
                <a:ea typeface="Calibri" pitchFamily="2" charset="0"/>
                <a:cs typeface="Calibri" pitchFamily="2" charset="0"/>
              </a:rPr>
              <a:t> |  DSGVO | Termed |QA I+II| Labor | AMG | LABOR |Tipps | bts | Offenes</a:t>
            </a:r>
            <a:endParaRPr lang="de-de" sz="1050">
              <a:latin typeface="Quicksand Book" pitchFamily="1" charset="0"/>
              <a:ea typeface="Calibri" pitchFamily="2" charset="0"/>
              <a:cs typeface="Calibri" pitchFamily="2" charset="0"/>
            </a:endParaRPr>
          </a:p>
        </p:txBody>
      </p:sp>
      <p:pic>
        <p:nvPicPr>
          <p:cNvPr id="4" name="Grafik1"/>
          <p:cNvPicPr>
            <a:picLocks noChangeAspect="1"/>
            <a:extLst>
              <a:ext uri="smNativeData">
                <pr:smNativeData xmlns:pr="smNativeData" val="SMDATA_14_80z8W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J/f38A7uzhA8zMzADAwP8Af39/AAAAAAAAAAAAAAAAAP///wAAAAAAIQAAABgAAAAUAAAAnQAAANQIAACeNwAAgCEAAB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99695" y="1435100"/>
            <a:ext cx="8941435" cy="401066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</p:pic>
      <p:sp>
        <p:nvSpPr>
          <p:cNvPr id="5" name="Rechteck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YAwAAFwMAAH0aAADUCAAAEAAAAA=="/>
              </a:ext>
            </a:extLst>
          </p:cNvSpPr>
          <p:nvPr/>
        </p:nvSpPr>
        <p:spPr>
          <a:xfrm>
            <a:off x="502920" y="502285"/>
            <a:ext cx="3803015" cy="932815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200" b="1" i="0" u="none" strike="noStrike" kern="1" spc="0" baseline="0">
                <a:solidFill>
                  <a:srgbClr val="D7472D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Telematikinfrastruktur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1" i="0" u="none" strike="noStrike" kern="1" spc="0" baseline="0">
                <a:solidFill>
                  <a:srgbClr val="000000"/>
                </a:solidFill>
                <a:effectLst/>
                <a:latin typeface="Quicksand Book" pitchFamily="1" charset="0"/>
                <a:ea typeface="Quicksand Book" pitchFamily="1" charset="0"/>
                <a:cs typeface="Quicksand Book" pitchFamily="1" charset="0"/>
              </a:defRPr>
            </a:pPr>
            <a:r>
              <a:t>Was ist das eigentlich?</a:t>
            </a:r>
          </a:p>
        </p:txBody>
      </p:sp>
      <p:sp>
        <p:nvSpPr>
          <p:cNvPr id="6" name="Textbox1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ZEgAAkiAAALMrAABQIwAAEAAAAA=="/>
              </a:ext>
            </a:extLst>
          </p:cNvSpPr>
          <p:nvPr/>
        </p:nvSpPr>
        <p:spPr>
          <a:xfrm>
            <a:off x="2941955" y="5294630"/>
            <a:ext cx="4161790" cy="44577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" spc="0" baseline="0">
                <a:solidFill>
                  <a:srgbClr val="666666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Zugang zum SNK (KV-Safenet)</a:t>
            </a:r>
          </a:p>
        </p:txBody>
      </p:sp>
      <p:sp>
        <p:nvSpPr>
          <p:cNvPr id="7" name="Rechteck2"/>
          <p:cNvSpPr>
            <a:extLst>
              <a:ext uri="smNativeData">
                <pr:smNativeData xmlns:pr="smNativeData" val="SMDATA_12_80z8WhMAAAAlAAAAZAAAAA0AAAAAkAAAAEgAAACQAAAASAAAAAAAAAAAAAAAAAAAAAEAAABQAAAAAAAAAAAA4D8AAAAAAADgPwAAAAAAAOA/AAAAAAAA4D8AAAAAAADgPwAAAAAAAOA/AAAAAAAA4D8AAAAAAADgPwAAAAAAAOA/AAAAAAAA4D8CAAAAjAAAAAEAAAAAAAAA10ct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XRy0A////AQAAAAAAAAAAAAAAAAAAAAAAAAAAAAAAAAAAAAAAAAAAAAAAAn9/fwDu7OEDzMzMAMDA/wB/f38AAAAAAAAAAAAAAAAAAAAAAAAAAAAhAAAAGAAAABQAAAAmNgAAuicAAEA4AAANKQAAEAAAAA=="/>
              </a:ext>
            </a:extLst>
          </p:cNvSpPr>
          <p:nvPr/>
        </p:nvSpPr>
        <p:spPr>
          <a:xfrm>
            <a:off x="8802370" y="6457950"/>
            <a:ext cx="341630" cy="215265"/>
          </a:xfrm>
          <a:prstGeom prst="rect">
            <a:avLst/>
          </a:prstGeom>
          <a:solidFill>
            <a:srgbClr val="D7472D"/>
          </a:solidFill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800" b="1" i="0" u="none" strike="noStrike" kern="1" spc="0" baseline="0">
                <a:solidFill>
                  <a:schemeClr val="tx1"/>
                </a:solidFill>
                <a:effectLst/>
                <a:latin typeface="Quicksand Bold" pitchFamily="3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Textbox2"/>
          <p:cNvSpPr txBox="1">
            <a:extLst>
              <a:ext uri="smNativeData">
                <pr:smNativeData xmlns:pr="smNativeData" val="SMDATA_12_80z8WhMAAAAlAAAAEgAAAA8B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ADNgAAeycAAEA4AABbKQAAEAAAAA=="/>
              </a:ext>
            </a:extLst>
          </p:cNvSpPr>
          <p:nvPr/>
        </p:nvSpPr>
        <p:spPr>
          <a:xfrm>
            <a:off x="8780145" y="6417945"/>
            <a:ext cx="363855" cy="304800"/>
          </a:xfrm>
          <a:prstGeom prst="rect">
            <a:avLst/>
          </a:prstGeom>
          <a:noFill/>
          <a:ln w="127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1" spc="0" baseline="0">
                <a:solidFill>
                  <a:srgbClr val="000000"/>
                </a:solidFill>
                <a:effectLst/>
                <a:latin typeface="Quicksand Bold" pitchFamily="3" charset="0"/>
                <a:ea typeface="Quicksand Bold" pitchFamily="3" charset="0"/>
                <a:cs typeface="Quicksand Bold" pitchFamily="3" charset="0"/>
              </a:defRPr>
            </a:pPr>
            <a: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rpoS"/>
        <a:ea typeface="CorpoS"/>
        <a:cs typeface="Corpo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EEECE1"/>
        </a:dk2>
        <a:lt2>
          <a:srgbClr val="1F497D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Jasmin Nigido</dc:creator>
  <cp:keywords/>
  <dc:description/>
  <cp:lastModifiedBy>jn</cp:lastModifiedBy>
  <cp:revision>0</cp:revision>
  <dcterms:created xsi:type="dcterms:W3CDTF">2017-02-21T10:56:09Z</dcterms:created>
  <dcterms:modified xsi:type="dcterms:W3CDTF">2018-05-16T17:23:31Z</dcterms:modified>
</cp:coreProperties>
</file>